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3" r:id="rId1"/>
  </p:sldMasterIdLst>
  <p:notesMasterIdLst>
    <p:notesMasterId r:id="rId24"/>
  </p:notesMasterIdLst>
  <p:sldIdLst>
    <p:sldId id="256" r:id="rId2"/>
    <p:sldId id="270" r:id="rId3"/>
    <p:sldId id="299" r:id="rId4"/>
    <p:sldId id="300" r:id="rId5"/>
    <p:sldId id="301" r:id="rId6"/>
    <p:sldId id="302" r:id="rId7"/>
    <p:sldId id="303" r:id="rId8"/>
    <p:sldId id="305" r:id="rId9"/>
    <p:sldId id="306" r:id="rId10"/>
    <p:sldId id="323" r:id="rId11"/>
    <p:sldId id="307" r:id="rId12"/>
    <p:sldId id="308" r:id="rId13"/>
    <p:sldId id="310" r:id="rId14"/>
    <p:sldId id="311" r:id="rId15"/>
    <p:sldId id="312" r:id="rId16"/>
    <p:sldId id="319" r:id="rId17"/>
    <p:sldId id="320" r:id="rId18"/>
    <p:sldId id="321" r:id="rId19"/>
    <p:sldId id="322" r:id="rId20"/>
    <p:sldId id="331" r:id="rId21"/>
    <p:sldId id="304" r:id="rId22"/>
    <p:sldId id="297" r:id="rId2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el Rello" initials="MR" lastIdx="2" clrIdx="0">
    <p:extLst>
      <p:ext uri="{19B8F6BF-5375-455C-9EA6-DF929625EA0E}">
        <p15:presenceInfo xmlns:p15="http://schemas.microsoft.com/office/powerpoint/2012/main" userId="S-1-5-21-3354105759-1656516549-2535826711-604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7F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7EAD4-3239-4314-84C2-ABAB5F51603F}" type="datetimeFigureOut">
              <a:rPr lang="ca-ES" smtClean="0"/>
              <a:t>9/11/2023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5001B-9209-4672-9A96-69A13C5A4D7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5012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F9257ABD-1FD5-BC0B-9DD8-3473758DCD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4461"/>
            <a:ext cx="9144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39392"/>
            <a:ext cx="9144000" cy="1093335"/>
          </a:xfrm>
          <a:solidFill>
            <a:schemeClr val="tx1"/>
          </a:solidFill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98720"/>
            <a:ext cx="9144000" cy="653143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9707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063425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28188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19340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44711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92F40813-BB43-8EF8-A7CA-11B615C72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65" t="23420" r="30641" b="-165"/>
          <a:stretch/>
        </p:blipFill>
        <p:spPr>
          <a:xfrm>
            <a:off x="19050" y="1"/>
            <a:ext cx="1251285" cy="67178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6D74CA-EC8E-E408-7AE1-B29DBE68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06331F-0865-1F07-8B80-E5C1704E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71000B-09F4-08D3-B47B-4862C266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DB1579-5C50-FCF7-7645-3FFF0F76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B85A996-D311-1416-42D9-69505577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1306286"/>
            <a:ext cx="7086600" cy="4870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6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F9257ABD-1FD5-BC0B-9DD8-3473758DCD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4461"/>
            <a:ext cx="9144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39392"/>
            <a:ext cx="9144000" cy="1093335"/>
          </a:xfrm>
          <a:solidFill>
            <a:schemeClr val="tx1"/>
          </a:solidFill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98720"/>
            <a:ext cx="9144000" cy="653143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9125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1370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67073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3436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9442" y="1825625"/>
            <a:ext cx="3175907" cy="4351338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9059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57020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188840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871563"/>
            <a:ext cx="9144000" cy="728888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648056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0041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584E2163-D25A-FE9A-C237-33662C6257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60" t="23420" r="30641" b="-165"/>
          <a:stretch/>
        </p:blipFill>
        <p:spPr>
          <a:xfrm>
            <a:off x="0" y="1"/>
            <a:ext cx="1242072" cy="68579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7288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750" y="1306286"/>
            <a:ext cx="7086600" cy="4870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28750" y="635272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5D8AE-ABE0-4593-993D-0B819F870C8C}" type="datetime1">
              <a:rPr lang="es-ES" smtClean="0"/>
              <a:t>09/11/2023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1490" y="6352721"/>
            <a:ext cx="41055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5056" y="6356351"/>
            <a:ext cx="710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5F196-B089-45AB-9483-CE808F3C18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62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87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5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Requirement Engineering in Games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by</a:t>
            </a:r>
            <a:r>
              <a:rPr lang="es-ES" dirty="0"/>
              <a:t> Manel Rello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4122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34600-6B32-48D0-9EB8-E9F2C1CB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Kick</a:t>
            </a:r>
            <a:r>
              <a:rPr lang="es-ES" dirty="0"/>
              <a:t>-off meetings and </a:t>
            </a:r>
            <a:r>
              <a:rPr lang="es-ES" dirty="0" err="1"/>
              <a:t>discussions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1A594-E257-40B0-A154-BDC43F28A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After </a:t>
            </a:r>
            <a:r>
              <a:rPr lang="es-ES" dirty="0" err="1"/>
              <a:t>low-level</a:t>
            </a:r>
            <a:r>
              <a:rPr lang="es-ES" dirty="0"/>
              <a:t> </a:t>
            </a:r>
            <a:r>
              <a:rPr lang="es-ES" dirty="0" err="1"/>
              <a:t>documents</a:t>
            </a:r>
            <a:r>
              <a:rPr lang="es-ES" dirty="0"/>
              <a:t> are </a:t>
            </a:r>
            <a:r>
              <a:rPr lang="es-ES" dirty="0" err="1"/>
              <a:t>ready</a:t>
            </a:r>
            <a:r>
              <a:rPr lang="es-ES" dirty="0"/>
              <a:t> and </a:t>
            </a:r>
            <a:r>
              <a:rPr lang="es-ES" dirty="0" err="1"/>
              <a:t>approved</a:t>
            </a:r>
            <a:r>
              <a:rPr lang="es-ES" dirty="0"/>
              <a:t>, a meeting </a:t>
            </a:r>
            <a:r>
              <a:rPr lang="es-ES" dirty="0" err="1"/>
              <a:t>takes</a:t>
            </a:r>
            <a:r>
              <a:rPr lang="es-ES" dirty="0"/>
              <a:t> place</a:t>
            </a:r>
          </a:p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stakeholders</a:t>
            </a:r>
            <a:r>
              <a:rPr lang="es-ES" dirty="0"/>
              <a:t> </a:t>
            </a:r>
            <a:r>
              <a:rPr lang="es-ES" dirty="0" err="1"/>
              <a:t>gather</a:t>
            </a:r>
            <a:r>
              <a:rPr lang="es-ES" dirty="0"/>
              <a:t> and </a:t>
            </a:r>
            <a:r>
              <a:rPr lang="es-ES" dirty="0" err="1"/>
              <a:t>discuss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Timings</a:t>
            </a:r>
            <a:endParaRPr lang="es-ES" dirty="0"/>
          </a:p>
          <a:p>
            <a:pPr lvl="1"/>
            <a:r>
              <a:rPr lang="es-ES" dirty="0" err="1"/>
              <a:t>Resources</a:t>
            </a:r>
            <a:endParaRPr lang="es-ES" dirty="0"/>
          </a:p>
          <a:p>
            <a:pPr lvl="1"/>
            <a:r>
              <a:rPr lang="es-ES" dirty="0" err="1"/>
              <a:t>Priority</a:t>
            </a:r>
            <a:endParaRPr lang="es-ES" dirty="0"/>
          </a:p>
          <a:p>
            <a:pPr lvl="1"/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itself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7A6767-7FBF-4DEB-8881-D1744835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02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3EE49-3090-2E0D-2B07-63EFC4FF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Requirements</a:t>
            </a:r>
            <a:r>
              <a:rPr lang="ca-ES" dirty="0"/>
              <a:t> </a:t>
            </a:r>
            <a:r>
              <a:rPr lang="ca-ES" dirty="0" err="1"/>
              <a:t>time</a:t>
            </a:r>
            <a:r>
              <a:rPr lang="ca-ES" dirty="0"/>
              <a:t>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E9D389-7E40-3CB3-4FDE-1FE0D5A0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then</a:t>
            </a:r>
            <a:r>
              <a:rPr lang="ca-ES" dirty="0"/>
              <a:t> </a:t>
            </a:r>
            <a:r>
              <a:rPr lang="ca-ES" dirty="0" err="1"/>
              <a:t>it</a:t>
            </a:r>
            <a:r>
              <a:rPr lang="ca-ES" dirty="0"/>
              <a:t> </a:t>
            </a:r>
            <a:r>
              <a:rPr lang="ca-ES" dirty="0" err="1"/>
              <a:t>needs</a:t>
            </a:r>
            <a:r>
              <a:rPr lang="ca-ES" dirty="0"/>
              <a:t> to be put </a:t>
            </a:r>
            <a:r>
              <a:rPr lang="ca-ES" dirty="0" err="1"/>
              <a:t>into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game </a:t>
            </a:r>
            <a:r>
              <a:rPr lang="ca-ES" dirty="0" err="1"/>
              <a:t>itself</a:t>
            </a:r>
            <a:r>
              <a:rPr lang="ca-ES" dirty="0"/>
              <a:t>!</a:t>
            </a:r>
          </a:p>
          <a:p>
            <a:endParaRPr lang="ca-ES" dirty="0"/>
          </a:p>
          <a:p>
            <a:r>
              <a:rPr lang="ca-ES" dirty="0" err="1"/>
              <a:t>Two</a:t>
            </a:r>
            <a:r>
              <a:rPr lang="ca-ES" dirty="0"/>
              <a:t> possible </a:t>
            </a:r>
            <a:r>
              <a:rPr lang="ca-ES" dirty="0" err="1"/>
              <a:t>scenarios</a:t>
            </a:r>
            <a:endParaRPr lang="ca-ES" dirty="0"/>
          </a:p>
          <a:p>
            <a:pPr lvl="1"/>
            <a:r>
              <a:rPr lang="ca-ES" dirty="0" err="1"/>
              <a:t>While</a:t>
            </a:r>
            <a:r>
              <a:rPr lang="ca-ES" dirty="0"/>
              <a:t> </a:t>
            </a:r>
            <a:r>
              <a:rPr lang="ca-ES" dirty="0" err="1"/>
              <a:t>creating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game</a:t>
            </a:r>
          </a:p>
          <a:p>
            <a:pPr lvl="1"/>
            <a:r>
              <a:rPr lang="ca-ES" dirty="0" err="1"/>
              <a:t>While</a:t>
            </a:r>
            <a:r>
              <a:rPr lang="ca-ES" dirty="0"/>
              <a:t> </a:t>
            </a:r>
            <a:r>
              <a:rPr lang="ca-ES" dirty="0" err="1"/>
              <a:t>updating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game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26493F-404B-3510-4BC2-FC5E719E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78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72FD9-C67B-46A7-2B96-131152F6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Creating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game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92670C-7871-6727-2343-16024DA78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Early</a:t>
            </a:r>
            <a:r>
              <a:rPr lang="ca-ES" dirty="0"/>
              <a:t> </a:t>
            </a:r>
            <a:r>
              <a:rPr lang="ca-ES" dirty="0" err="1"/>
              <a:t>stages</a:t>
            </a:r>
            <a:endParaRPr lang="ca-ES" dirty="0"/>
          </a:p>
          <a:p>
            <a:r>
              <a:rPr lang="ca-ES" dirty="0"/>
              <a:t>No </a:t>
            </a:r>
            <a:r>
              <a:rPr lang="ca-ES" dirty="0" err="1"/>
              <a:t>codebase</a:t>
            </a:r>
            <a:endParaRPr lang="ca-ES" dirty="0"/>
          </a:p>
          <a:p>
            <a:r>
              <a:rPr lang="ca-ES" dirty="0"/>
              <a:t>No </a:t>
            </a:r>
            <a:r>
              <a:rPr lang="ca-ES" dirty="0" err="1"/>
              <a:t>diagrams</a:t>
            </a:r>
            <a:endParaRPr lang="ca-ES" dirty="0"/>
          </a:p>
          <a:p>
            <a:r>
              <a:rPr lang="ca-ES" dirty="0"/>
              <a:t>Lots of </a:t>
            </a:r>
            <a:r>
              <a:rPr lang="ca-ES" dirty="0" err="1"/>
              <a:t>flexibility</a:t>
            </a:r>
            <a:endParaRPr lang="ca-ES" dirty="0"/>
          </a:p>
          <a:p>
            <a:endParaRPr lang="ca-ES" dirty="0"/>
          </a:p>
          <a:p>
            <a:r>
              <a:rPr lang="ca-ES" dirty="0" err="1"/>
              <a:t>Usually</a:t>
            </a:r>
            <a:r>
              <a:rPr lang="ca-ES" dirty="0"/>
              <a:t> documents </a:t>
            </a:r>
            <a:r>
              <a:rPr lang="ca-ES" dirty="0" err="1"/>
              <a:t>describe</a:t>
            </a:r>
            <a:r>
              <a:rPr lang="ca-ES" dirty="0"/>
              <a:t> CORE elements</a:t>
            </a:r>
          </a:p>
          <a:p>
            <a:r>
              <a:rPr lang="ca-ES" dirty="0" err="1"/>
              <a:t>You</a:t>
            </a:r>
            <a:r>
              <a:rPr lang="ca-ES" dirty="0"/>
              <a:t> </a:t>
            </a:r>
            <a:r>
              <a:rPr lang="ca-ES" dirty="0" err="1"/>
              <a:t>usually</a:t>
            </a:r>
            <a:r>
              <a:rPr lang="ca-ES" dirty="0"/>
              <a:t> </a:t>
            </a:r>
            <a:r>
              <a:rPr lang="ca-ES" dirty="0" err="1"/>
              <a:t>wait</a:t>
            </a:r>
            <a:r>
              <a:rPr lang="ca-ES" dirty="0"/>
              <a:t> for </a:t>
            </a:r>
            <a:r>
              <a:rPr lang="ca-ES" dirty="0" err="1"/>
              <a:t>many</a:t>
            </a:r>
            <a:r>
              <a:rPr lang="ca-ES" dirty="0"/>
              <a:t> documents to be </a:t>
            </a:r>
            <a:r>
              <a:rPr lang="ca-ES" dirty="0" err="1"/>
              <a:t>chacked</a:t>
            </a:r>
            <a:r>
              <a:rPr lang="ca-ES" dirty="0"/>
              <a:t> </a:t>
            </a:r>
            <a:r>
              <a:rPr lang="ca-ES" dirty="0" err="1"/>
              <a:t>at</a:t>
            </a:r>
            <a:r>
              <a:rPr lang="ca-ES" dirty="0"/>
              <a:t> </a:t>
            </a:r>
            <a:r>
              <a:rPr lang="ca-ES" dirty="0" err="1"/>
              <a:t>once</a:t>
            </a:r>
            <a:r>
              <a:rPr lang="ca-ES" dirty="0"/>
              <a:t>, for </a:t>
            </a:r>
            <a:r>
              <a:rPr lang="ca-ES" dirty="0" err="1"/>
              <a:t>scope</a:t>
            </a:r>
            <a:r>
              <a:rPr lang="ca-E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6FFA15-31E7-9FD6-07E0-5179FD83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20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2807A-3B72-3A22-3B4A-AA4C942F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Updating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game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806131-F8E4-A155-E1F4-8A65E979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Game CORE is </a:t>
            </a:r>
            <a:r>
              <a:rPr lang="ca-ES" dirty="0" err="1"/>
              <a:t>already</a:t>
            </a:r>
            <a:r>
              <a:rPr lang="ca-ES" dirty="0"/>
              <a:t> in </a:t>
            </a:r>
            <a:r>
              <a:rPr lang="ca-ES" dirty="0" err="1"/>
              <a:t>place</a:t>
            </a:r>
            <a:endParaRPr lang="ca-ES" dirty="0"/>
          </a:p>
          <a:p>
            <a:r>
              <a:rPr lang="ca-ES" dirty="0" err="1"/>
              <a:t>Potential</a:t>
            </a:r>
            <a:r>
              <a:rPr lang="ca-ES" dirty="0"/>
              <a:t> </a:t>
            </a:r>
            <a:r>
              <a:rPr lang="ca-ES" dirty="0" err="1"/>
              <a:t>big</a:t>
            </a:r>
            <a:r>
              <a:rPr lang="ca-ES" dirty="0"/>
              <a:t> </a:t>
            </a:r>
            <a:r>
              <a:rPr lang="ca-ES" dirty="0" err="1"/>
              <a:t>codebase</a:t>
            </a:r>
            <a:endParaRPr lang="ca-ES" dirty="0"/>
          </a:p>
          <a:p>
            <a:r>
              <a:rPr lang="ca-ES" dirty="0" err="1"/>
              <a:t>Already</a:t>
            </a:r>
            <a:r>
              <a:rPr lang="ca-ES" dirty="0"/>
              <a:t> </a:t>
            </a:r>
            <a:r>
              <a:rPr lang="ca-ES" dirty="0" err="1"/>
              <a:t>existing</a:t>
            </a:r>
            <a:r>
              <a:rPr lang="ca-ES" dirty="0"/>
              <a:t> </a:t>
            </a:r>
            <a:r>
              <a:rPr lang="ca-ES" dirty="0" err="1"/>
              <a:t>technical</a:t>
            </a:r>
            <a:r>
              <a:rPr lang="ca-ES" dirty="0"/>
              <a:t> </a:t>
            </a:r>
            <a:r>
              <a:rPr lang="ca-ES" dirty="0" err="1"/>
              <a:t>documentation</a:t>
            </a:r>
            <a:endParaRPr lang="ca-ES" dirty="0"/>
          </a:p>
          <a:p>
            <a:r>
              <a:rPr lang="ca-ES" dirty="0" err="1"/>
              <a:t>Not</a:t>
            </a:r>
            <a:r>
              <a:rPr lang="ca-ES" dirty="0"/>
              <a:t> </a:t>
            </a:r>
            <a:r>
              <a:rPr lang="ca-ES" dirty="0" err="1"/>
              <a:t>really</a:t>
            </a:r>
            <a:r>
              <a:rPr lang="ca-ES" dirty="0"/>
              <a:t> flexible.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35B032-69A5-0006-134B-65F39339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 descr="Dibujo de ingeniería&#10;&#10;Descripción generada automáticamente">
            <a:extLst>
              <a:ext uri="{FF2B5EF4-FFF2-40B4-BE49-F238E27FC236}">
                <a16:creationId xmlns:a16="http://schemas.microsoft.com/office/drawing/2014/main" id="{CB7CB79F-06C2-6096-2622-5C74D0877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550" l="10000" r="90000">
                        <a14:foregroundMark x1="20633" y1="16100" x2="20633" y2="16100"/>
                        <a14:foregroundMark x1="21267" y1="13900" x2="19467" y2="21400"/>
                        <a14:foregroundMark x1="19600" y1="19850" x2="20733" y2="33450"/>
                        <a14:foregroundMark x1="38967" y1="15650" x2="39700" y2="31400"/>
                        <a14:foregroundMark x1="61033" y1="16900" x2="60633" y2="31650"/>
                        <a14:foregroundMark x1="60633" y1="31650" x2="60000" y2="32500"/>
                        <a14:foregroundMark x1="80300" y1="17050" x2="80733" y2="32350"/>
                        <a14:foregroundMark x1="80100" y1="45150" x2="80367" y2="55100"/>
                        <a14:foregroundMark x1="80367" y1="55100" x2="78400" y2="62700"/>
                        <a14:foregroundMark x1="78400" y1="62700" x2="77933" y2="62500"/>
                        <a14:foregroundMark x1="61367" y1="44200" x2="59067" y2="62950"/>
                        <a14:foregroundMark x1="38867" y1="44050" x2="39367" y2="61250"/>
                        <a14:foregroundMark x1="19600" y1="74200" x2="19767" y2="89400"/>
                        <a14:foregroundMark x1="19767" y1="89400" x2="19267" y2="91700"/>
                        <a14:foregroundMark x1="40633" y1="73450" x2="40833" y2="89750"/>
                        <a14:foregroundMark x1="40833" y1="89750" x2="39900" y2="91400"/>
                        <a14:foregroundMark x1="61133" y1="73600" x2="59900" y2="91450"/>
                        <a14:foregroundMark x1="59900" y1="91450" x2="58867" y2="91400"/>
                        <a14:foregroundMark x1="79800" y1="74550" x2="80400" y2="89400"/>
                        <a14:foregroundMark x1="80400" y1="89400" x2="79467" y2="90950"/>
                        <a14:foregroundMark x1="61467" y1="61550" x2="57300" y2="62500"/>
                        <a14:foregroundMark x1="41667" y1="61100" x2="37400" y2="61550"/>
                        <a14:foregroundMark x1="21567" y1="61100" x2="17400" y2="61100"/>
                        <a14:foregroundMark x1="37700" y1="31900" x2="41567" y2="32050"/>
                        <a14:foregroundMark x1="57500" y1="32050" x2="61867" y2="32200"/>
                        <a14:foregroundMark x1="77500" y1="32350" x2="82300" y2="31400"/>
                        <a14:foregroundMark x1="17300" y1="32650" x2="22867" y2="31950"/>
                        <a14:foregroundMark x1="22867" y1="31950" x2="22500" y2="32050"/>
                        <a14:foregroundMark x1="18533" y1="91100" x2="21767" y2="91100"/>
                        <a14:foregroundMark x1="36867" y1="91400" x2="37700" y2="91250"/>
                        <a14:foregroundMark x1="57200" y1="90950" x2="57600" y2="90950"/>
                        <a14:foregroundMark x1="61767" y1="89700" x2="61667" y2="90650"/>
                        <a14:foregroundMark x1="82500" y1="90800" x2="78767" y2="90300"/>
                        <a14:foregroundMark x1="82600" y1="61550" x2="76500" y2="61950"/>
                        <a14:foregroundMark x1="76500" y1="61950" x2="82200" y2="61850"/>
                        <a14:foregroundMark x1="82200" y1="61850" x2="76200" y2="62400"/>
                        <a14:foregroundMark x1="76200" y1="62400" x2="80533" y2="59700"/>
                        <a14:foregroundMark x1="39467" y1="86400" x2="39933" y2="94550"/>
                        <a14:foregroundMark x1="39933" y1="94550" x2="39167" y2="86550"/>
                        <a14:foregroundMark x1="41467" y1="89850" x2="40933" y2="89700"/>
                        <a14:foregroundMark x1="18767" y1="89700" x2="18333" y2="90950"/>
                        <a14:foregroundMark x1="45433" y1="69100" x2="44067" y2="76000"/>
                        <a14:foregroundMark x1="64367" y1="90350" x2="64367" y2="90350"/>
                        <a14:foregroundMark x1="64700" y1="89900" x2="65000" y2="89750"/>
                        <a14:foregroundMark x1="84267" y1="61000" x2="84600" y2="60850"/>
                        <a14:foregroundMark x1="73767" y1="61150" x2="73767" y2="60700"/>
                        <a14:foregroundMark x1="75433" y1="62250" x2="82933" y2="61950"/>
                        <a14:foregroundMark x1="16567" y1="61750" x2="21933" y2="61200"/>
                        <a14:foregroundMark x1="21933" y1="61200" x2="21967" y2="61150"/>
                        <a14:foregroundMark x1="54800" y1="25500" x2="61800" y2="27200"/>
                        <a14:foregroundMark x1="61800" y1="27200" x2="65100" y2="25850"/>
                        <a14:foregroundMark x1="36867" y1="32400" x2="42300" y2="32550"/>
                        <a14:foregroundMark x1="76767" y1="91300" x2="78033" y2="89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71041" b="64948"/>
          <a:stretch/>
        </p:blipFill>
        <p:spPr>
          <a:xfrm>
            <a:off x="7034212" y="4040189"/>
            <a:ext cx="1733550" cy="2136774"/>
          </a:xfrm>
          <a:prstGeom prst="rect">
            <a:avLst/>
          </a:prstGeom>
        </p:spPr>
      </p:pic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35D1794C-082A-99CF-028F-8F254124435E}"/>
              </a:ext>
            </a:extLst>
          </p:cNvPr>
          <p:cNvSpPr/>
          <p:nvPr/>
        </p:nvSpPr>
        <p:spPr>
          <a:xfrm>
            <a:off x="2057400" y="3657598"/>
            <a:ext cx="4219575" cy="2136773"/>
          </a:xfrm>
          <a:prstGeom prst="wedgeRoundRectCallout">
            <a:avLst>
              <a:gd name="adj1" fmla="val 68048"/>
              <a:gd name="adj2" fmla="val 35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I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know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 I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said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we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will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unlock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new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drivers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with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only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1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shard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...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But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can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we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make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it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now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they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require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several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shards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... of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different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types</a:t>
            </a:r>
            <a:endParaRPr lang="ca-ES" sz="2400" b="1" dirty="0">
              <a:solidFill>
                <a:schemeClr val="tx1"/>
              </a:solidFill>
              <a:latin typeface="Mynerve" pitchFamily="2" charset="0"/>
              <a:ea typeface="Mynerv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704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2807A-3B72-3A22-3B4A-AA4C942F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Updating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game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806131-F8E4-A155-E1F4-8A65E979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Sometimes</a:t>
            </a:r>
            <a:r>
              <a:rPr lang="ca-ES" dirty="0"/>
              <a:t> </a:t>
            </a:r>
            <a:r>
              <a:rPr lang="ca-ES" dirty="0" err="1"/>
              <a:t>low-level</a:t>
            </a:r>
            <a:r>
              <a:rPr lang="ca-ES" dirty="0"/>
              <a:t> </a:t>
            </a:r>
            <a:r>
              <a:rPr lang="ca-ES" dirty="0" err="1"/>
              <a:t>documentation</a:t>
            </a:r>
            <a:r>
              <a:rPr lang="ca-ES" dirty="0"/>
              <a:t> </a:t>
            </a:r>
            <a:r>
              <a:rPr lang="ca-ES" dirty="0" err="1"/>
              <a:t>will</a:t>
            </a:r>
            <a:r>
              <a:rPr lang="ca-ES" dirty="0"/>
              <a:t> </a:t>
            </a:r>
            <a:r>
              <a:rPr lang="ca-ES" dirty="0" err="1"/>
              <a:t>also</a:t>
            </a:r>
            <a:r>
              <a:rPr lang="ca-ES" dirty="0"/>
              <a:t> </a:t>
            </a:r>
            <a:r>
              <a:rPr lang="ca-ES" dirty="0" err="1"/>
              <a:t>showcase</a:t>
            </a:r>
            <a:r>
              <a:rPr lang="ca-ES" dirty="0"/>
              <a:t> </a:t>
            </a:r>
            <a:r>
              <a:rPr lang="ca-ES" dirty="0" err="1"/>
              <a:t>potential</a:t>
            </a:r>
            <a:r>
              <a:rPr lang="ca-ES" dirty="0"/>
              <a:t> </a:t>
            </a:r>
            <a:r>
              <a:rPr lang="ca-ES" dirty="0" err="1"/>
              <a:t>rejection</a:t>
            </a:r>
            <a:r>
              <a:rPr lang="ca-ES" dirty="0"/>
              <a:t> causes.</a:t>
            </a:r>
          </a:p>
          <a:p>
            <a:endParaRPr lang="ca-ES" dirty="0"/>
          </a:p>
          <a:p>
            <a:r>
              <a:rPr lang="ca-ES" dirty="0" err="1"/>
              <a:t>Otherwise</a:t>
            </a:r>
            <a:r>
              <a:rPr lang="ca-ES" dirty="0"/>
              <a:t>... </a:t>
            </a:r>
            <a:r>
              <a:rPr lang="ca-ES" dirty="0" err="1"/>
              <a:t>It</a:t>
            </a:r>
            <a:r>
              <a:rPr lang="ca-ES" dirty="0"/>
              <a:t> is </a:t>
            </a:r>
            <a:r>
              <a:rPr lang="ca-ES" dirty="0" err="1"/>
              <a:t>time</a:t>
            </a:r>
            <a:r>
              <a:rPr lang="ca-ES" dirty="0"/>
              <a:t> to </a:t>
            </a:r>
            <a:r>
              <a:rPr lang="ca-ES" dirty="0" err="1"/>
              <a:t>start</a:t>
            </a:r>
            <a:r>
              <a:rPr lang="ca-ES" dirty="0"/>
              <a:t>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35B032-69A5-0006-134B-65F39339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14</a:t>
            </a:fld>
            <a:endParaRPr lang="es-ES"/>
          </a:p>
        </p:txBody>
      </p:sp>
      <p:pic>
        <p:nvPicPr>
          <p:cNvPr id="6" name="Imagen 5" descr="Dibujo de ingeniería&#10;&#10;Descripción generada automáticamente">
            <a:extLst>
              <a:ext uri="{FF2B5EF4-FFF2-40B4-BE49-F238E27FC236}">
                <a16:creationId xmlns:a16="http://schemas.microsoft.com/office/drawing/2014/main" id="{CB7CB79F-06C2-6096-2622-5C74D0877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72" b="33538" l="31091" r="47636">
                        <a14:foregroundMark x1="32364" y1="11997" x2="31091" y2="14656"/>
                        <a14:foregroundMark x1="41409" y1="24335" x2="36909" y2="31084"/>
                        <a14:foregroundMark x1="36909" y1="31084" x2="42318" y2="33538"/>
                        <a14:foregroundMark x1="42318" y1="33538" x2="40318" y2="25699"/>
                        <a14:foregroundMark x1="40318" y1="25699" x2="40682" y2="24949"/>
                        <a14:foregroundMark x1="46500" y1="17655" x2="39409" y2="22495"/>
                        <a14:foregroundMark x1="39409" y1="22495" x2="39409" y2="22495"/>
                        <a14:foregroundMark x1="44864" y1="19632" x2="46091" y2="18269"/>
                        <a14:foregroundMark x1="45591" y1="23858" x2="43500" y2="22495"/>
                        <a14:foregroundMark x1="46000" y1="16973" x2="47636" y2="17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92" t="-469" r="51249" b="65417"/>
          <a:stretch/>
        </p:blipFill>
        <p:spPr>
          <a:xfrm>
            <a:off x="7034212" y="4040189"/>
            <a:ext cx="1733550" cy="2136774"/>
          </a:xfrm>
          <a:prstGeom prst="rect">
            <a:avLst/>
          </a:prstGeom>
        </p:spPr>
      </p:pic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35D1794C-082A-99CF-028F-8F254124435E}"/>
              </a:ext>
            </a:extLst>
          </p:cNvPr>
          <p:cNvSpPr/>
          <p:nvPr/>
        </p:nvSpPr>
        <p:spPr>
          <a:xfrm>
            <a:off x="2057400" y="4619625"/>
            <a:ext cx="4219575" cy="1174746"/>
          </a:xfrm>
          <a:prstGeom prst="wedgeRoundRectCallout">
            <a:avLst>
              <a:gd name="adj1" fmla="val 69628"/>
              <a:gd name="adj2" fmla="val 35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No?</a:t>
            </a:r>
          </a:p>
          <a:p>
            <a:pPr algn="ctr"/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Why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not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?</a:t>
            </a:r>
          </a:p>
          <a:p>
            <a:pPr algn="ctr"/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You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did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not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need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to be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mean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30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1536A-D563-3A40-91EE-77DDD162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Analysis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6E1934-CC9D-02BD-C248-3FD400869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Depending</a:t>
            </a:r>
            <a:r>
              <a:rPr lang="ca-ES" dirty="0"/>
              <a:t> on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stage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game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complexity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feature</a:t>
            </a:r>
            <a:r>
              <a:rPr lang="ca-ES" dirty="0"/>
              <a:t> </a:t>
            </a:r>
            <a:r>
              <a:rPr lang="ca-ES" dirty="0" err="1"/>
              <a:t>we</a:t>
            </a:r>
            <a:r>
              <a:rPr lang="ca-ES" dirty="0"/>
              <a:t> </a:t>
            </a:r>
            <a:r>
              <a:rPr lang="ca-ES" dirty="0" err="1"/>
              <a:t>may</a:t>
            </a:r>
            <a:r>
              <a:rPr lang="ca-ES" dirty="0"/>
              <a:t> </a:t>
            </a:r>
            <a:r>
              <a:rPr lang="ca-ES" dirty="0" err="1"/>
              <a:t>decide</a:t>
            </a:r>
            <a:r>
              <a:rPr lang="ca-ES" dirty="0"/>
              <a:t> to </a:t>
            </a:r>
            <a:r>
              <a:rPr lang="ca-ES" dirty="0" err="1"/>
              <a:t>prepare</a:t>
            </a:r>
            <a:r>
              <a:rPr lang="ca-ES" dirty="0"/>
              <a:t> </a:t>
            </a:r>
            <a:r>
              <a:rPr lang="ca-ES" dirty="0" err="1"/>
              <a:t>use</a:t>
            </a:r>
            <a:r>
              <a:rPr lang="ca-ES" dirty="0"/>
              <a:t> cases, </a:t>
            </a:r>
            <a:r>
              <a:rPr lang="ca-ES" dirty="0" err="1"/>
              <a:t>specification</a:t>
            </a:r>
            <a:r>
              <a:rPr lang="ca-ES" dirty="0"/>
              <a:t>, </a:t>
            </a:r>
            <a:r>
              <a:rPr lang="ca-ES" dirty="0" err="1"/>
              <a:t>design</a:t>
            </a:r>
            <a:r>
              <a:rPr lang="ca-ES" dirty="0"/>
              <a:t> or </a:t>
            </a:r>
            <a:r>
              <a:rPr lang="ca-ES" dirty="0" err="1"/>
              <a:t>go</a:t>
            </a:r>
            <a:r>
              <a:rPr lang="ca-ES" dirty="0"/>
              <a:t> </a:t>
            </a:r>
            <a:r>
              <a:rPr lang="ca-ES" dirty="0" err="1"/>
              <a:t>directly</a:t>
            </a:r>
            <a:r>
              <a:rPr lang="ca-ES" dirty="0"/>
              <a:t> to </a:t>
            </a:r>
            <a:r>
              <a:rPr lang="ca-ES" dirty="0" err="1"/>
              <a:t>code</a:t>
            </a:r>
            <a:r>
              <a:rPr lang="ca-ES" dirty="0"/>
              <a:t>.</a:t>
            </a:r>
          </a:p>
          <a:p>
            <a:endParaRPr lang="ca-ES" dirty="0"/>
          </a:p>
          <a:p>
            <a:r>
              <a:rPr lang="ca-ES" dirty="0"/>
              <a:t>At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beginning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project</a:t>
            </a:r>
            <a:r>
              <a:rPr lang="ca-ES" dirty="0"/>
              <a:t> </a:t>
            </a:r>
            <a:r>
              <a:rPr lang="ca-ES" dirty="0" err="1"/>
              <a:t>we</a:t>
            </a:r>
            <a:r>
              <a:rPr lang="ca-ES" dirty="0"/>
              <a:t> </a:t>
            </a:r>
            <a:r>
              <a:rPr lang="ca-ES" dirty="0" err="1"/>
              <a:t>usually</a:t>
            </a:r>
            <a:r>
              <a:rPr lang="ca-ES" dirty="0"/>
              <a:t> </a:t>
            </a:r>
            <a:r>
              <a:rPr lang="ca-ES" dirty="0" err="1"/>
              <a:t>go</a:t>
            </a:r>
            <a:r>
              <a:rPr lang="ca-ES" dirty="0"/>
              <a:t> full-Software-</a:t>
            </a:r>
            <a:r>
              <a:rPr lang="ca-ES" dirty="0" err="1"/>
              <a:t>engineering</a:t>
            </a:r>
            <a:r>
              <a:rPr lang="ca-ES" dirty="0"/>
              <a:t> </a:t>
            </a:r>
            <a:r>
              <a:rPr lang="ca-ES" dirty="0" err="1"/>
              <a:t>while</a:t>
            </a:r>
            <a:r>
              <a:rPr lang="ca-ES" dirty="0"/>
              <a:t> </a:t>
            </a:r>
            <a:r>
              <a:rPr lang="ca-ES" dirty="0" err="1"/>
              <a:t>at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end</a:t>
            </a:r>
            <a:r>
              <a:rPr lang="ca-ES" dirty="0"/>
              <a:t> </a:t>
            </a:r>
            <a:r>
              <a:rPr lang="ca-ES" dirty="0" err="1"/>
              <a:t>we</a:t>
            </a:r>
            <a:r>
              <a:rPr lang="ca-ES" dirty="0"/>
              <a:t> </a:t>
            </a:r>
            <a:r>
              <a:rPr lang="ca-ES" dirty="0" err="1"/>
              <a:t>tend</a:t>
            </a:r>
            <a:r>
              <a:rPr lang="ca-ES" dirty="0"/>
              <a:t> to </a:t>
            </a:r>
            <a:r>
              <a:rPr lang="ca-ES" dirty="0" err="1"/>
              <a:t>skip</a:t>
            </a:r>
            <a:r>
              <a:rPr lang="ca-ES" dirty="0"/>
              <a:t> </a:t>
            </a:r>
            <a:r>
              <a:rPr lang="ca-ES" dirty="0" err="1"/>
              <a:t>directly</a:t>
            </a:r>
            <a:r>
              <a:rPr lang="ca-ES" dirty="0"/>
              <a:t> to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code</a:t>
            </a:r>
            <a:r>
              <a:rPr lang="ca-E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363B6C-1243-61E7-BFEF-D5E6AABA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5632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CB487-FD8E-99EE-486E-BEC6E355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Requirements</a:t>
            </a:r>
            <a:r>
              <a:rPr lang="ca-ES" dirty="0"/>
              <a:t> (informal)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6A5573-8D08-BC8B-A6C1-CD3DE9EBD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Requirement</a:t>
            </a:r>
            <a:r>
              <a:rPr lang="ca-ES" dirty="0"/>
              <a:t> </a:t>
            </a:r>
            <a:r>
              <a:rPr lang="ca-ES" dirty="0" err="1"/>
              <a:t>lists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usually</a:t>
            </a:r>
            <a:r>
              <a:rPr lang="ca-ES" dirty="0"/>
              <a:t> </a:t>
            </a:r>
            <a:r>
              <a:rPr lang="ca-ES" dirty="0" err="1"/>
              <a:t>not</a:t>
            </a:r>
            <a:r>
              <a:rPr lang="ca-ES" dirty="0"/>
              <a:t> </a:t>
            </a:r>
            <a:r>
              <a:rPr lang="ca-ES" dirty="0" err="1"/>
              <a:t>done</a:t>
            </a:r>
            <a:r>
              <a:rPr lang="ca-ES" dirty="0"/>
              <a:t> in a formal </a:t>
            </a:r>
            <a:r>
              <a:rPr lang="ca-ES" dirty="0" err="1"/>
              <a:t>way</a:t>
            </a:r>
            <a:r>
              <a:rPr lang="ca-ES" dirty="0"/>
              <a:t>.</a:t>
            </a:r>
          </a:p>
          <a:p>
            <a:r>
              <a:rPr lang="ca-ES" dirty="0" err="1"/>
              <a:t>Handwritten</a:t>
            </a:r>
            <a:r>
              <a:rPr lang="ca-ES" dirty="0"/>
              <a:t> notes</a:t>
            </a:r>
          </a:p>
          <a:p>
            <a:r>
              <a:rPr lang="ca-ES" dirty="0" err="1"/>
              <a:t>Meetings</a:t>
            </a:r>
            <a:r>
              <a:rPr lang="ca-ES" dirty="0"/>
              <a:t> </a:t>
            </a:r>
            <a:r>
              <a:rPr lang="ca-ES" dirty="0" err="1"/>
              <a:t>used</a:t>
            </a:r>
            <a:r>
              <a:rPr lang="ca-ES" dirty="0"/>
              <a:t> for </a:t>
            </a:r>
            <a:r>
              <a:rPr lang="ca-ES" dirty="0" err="1"/>
              <a:t>clarification</a:t>
            </a:r>
            <a:endParaRPr lang="ca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2ABB90-0BD2-5DE2-9F36-D616CEA6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5574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C1D34-0089-BABE-0158-CE95F98F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Diagram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EADD44-0C85-AFB0-0C1F-EB24BC82E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Afterwards</a:t>
            </a:r>
            <a:r>
              <a:rPr lang="ca-ES" dirty="0"/>
              <a:t>, </a:t>
            </a:r>
            <a:r>
              <a:rPr lang="ca-ES" dirty="0" err="1"/>
              <a:t>if</a:t>
            </a:r>
            <a:r>
              <a:rPr lang="ca-ES" dirty="0"/>
              <a:t> </a:t>
            </a:r>
            <a:r>
              <a:rPr lang="ca-ES" dirty="0" err="1"/>
              <a:t>needed</a:t>
            </a:r>
            <a:r>
              <a:rPr lang="ca-ES" dirty="0"/>
              <a:t>, </a:t>
            </a:r>
            <a:r>
              <a:rPr lang="ca-ES" dirty="0" err="1"/>
              <a:t>the</a:t>
            </a:r>
            <a:r>
              <a:rPr lang="ca-ES" dirty="0"/>
              <a:t> UML </a:t>
            </a:r>
            <a:r>
              <a:rPr lang="ca-ES" dirty="0" err="1"/>
              <a:t>diagram</a:t>
            </a:r>
            <a:r>
              <a:rPr lang="ca-ES" dirty="0"/>
              <a:t> is </a:t>
            </a:r>
            <a:r>
              <a:rPr lang="ca-ES" dirty="0" err="1"/>
              <a:t>updated</a:t>
            </a:r>
            <a:r>
              <a:rPr lang="ca-ES" dirty="0"/>
              <a:t> </a:t>
            </a:r>
            <a:r>
              <a:rPr lang="ca-ES" dirty="0" err="1"/>
              <a:t>by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lead</a:t>
            </a:r>
            <a:r>
              <a:rPr lang="ca-ES" dirty="0"/>
              <a:t>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other</a:t>
            </a:r>
            <a:r>
              <a:rPr lang="ca-ES" dirty="0"/>
              <a:t> </a:t>
            </a:r>
            <a:r>
              <a:rPr lang="ca-ES" dirty="0" err="1"/>
              <a:t>engineers</a:t>
            </a:r>
            <a:r>
              <a:rPr lang="ca-E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13EB2B-AC49-C4D6-075E-E29294A2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17</a:t>
            </a:fld>
            <a:endParaRPr lang="es-ES"/>
          </a:p>
        </p:txBody>
      </p:sp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845C09AA-860D-4BBF-8170-462E25E02C45}"/>
              </a:ext>
            </a:extLst>
          </p:cNvPr>
          <p:cNvSpPr/>
          <p:nvPr/>
        </p:nvSpPr>
        <p:spPr>
          <a:xfrm>
            <a:off x="1428750" y="3887678"/>
            <a:ext cx="4219575" cy="2157522"/>
          </a:xfrm>
          <a:prstGeom prst="wedgeRoundRectCallout">
            <a:avLst>
              <a:gd name="adj1" fmla="val 66618"/>
              <a:gd name="adj2" fmla="val 239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It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is a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collaborative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effort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from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this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moment on.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The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lead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/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architect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only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works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alone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until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requirements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are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clear.</a:t>
            </a:r>
          </a:p>
        </p:txBody>
      </p:sp>
      <p:pic>
        <p:nvPicPr>
          <p:cNvPr id="9" name="Imatge 8">
            <a:extLst>
              <a:ext uri="{FF2B5EF4-FFF2-40B4-BE49-F238E27FC236}">
                <a16:creationId xmlns:a16="http://schemas.microsoft.com/office/drawing/2014/main" id="{3933542F-A8FA-412E-BA66-06FDF8ACF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43" b="53994"/>
          <a:stretch/>
        </p:blipFill>
        <p:spPr>
          <a:xfrm>
            <a:off x="6650327" y="4197779"/>
            <a:ext cx="2309457" cy="26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0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4D2EE-2B8B-4398-067E-DBBD56D1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code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B88399-3473-0A09-DB57-405910D3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After</a:t>
            </a:r>
            <a:r>
              <a:rPr lang="ca-ES" dirty="0"/>
              <a:t> </a:t>
            </a:r>
            <a:r>
              <a:rPr lang="ca-ES" dirty="0" err="1"/>
              <a:t>that</a:t>
            </a:r>
            <a:r>
              <a:rPr lang="ca-ES" dirty="0"/>
              <a:t>,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feature</a:t>
            </a:r>
            <a:r>
              <a:rPr lang="ca-ES" dirty="0"/>
              <a:t> is Split </a:t>
            </a:r>
            <a:r>
              <a:rPr lang="ca-ES" dirty="0" err="1"/>
              <a:t>into</a:t>
            </a:r>
            <a:r>
              <a:rPr lang="ca-ES" dirty="0"/>
              <a:t> </a:t>
            </a:r>
            <a:r>
              <a:rPr lang="ca-ES" dirty="0" err="1"/>
              <a:t>tasks</a:t>
            </a:r>
            <a:r>
              <a:rPr lang="ca-ES" dirty="0"/>
              <a:t>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those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assigned</a:t>
            </a:r>
            <a:r>
              <a:rPr lang="ca-ES" dirty="0"/>
              <a:t> to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team</a:t>
            </a:r>
            <a:r>
              <a:rPr lang="ca-ES" dirty="0"/>
              <a:t>.</a:t>
            </a:r>
          </a:p>
          <a:p>
            <a:r>
              <a:rPr lang="ca-ES" dirty="0" err="1"/>
              <a:t>Usually</a:t>
            </a:r>
            <a:r>
              <a:rPr lang="ca-ES" dirty="0"/>
              <a:t> a </a:t>
            </a:r>
            <a:r>
              <a:rPr lang="ca-ES" dirty="0" err="1"/>
              <a:t>feature</a:t>
            </a:r>
            <a:r>
              <a:rPr lang="ca-ES" dirty="0"/>
              <a:t> is “</a:t>
            </a:r>
            <a:r>
              <a:rPr lang="ca-ES" dirty="0" err="1"/>
              <a:t>managed</a:t>
            </a:r>
            <a:r>
              <a:rPr lang="ca-ES" dirty="0"/>
              <a:t>” </a:t>
            </a:r>
            <a:r>
              <a:rPr lang="ca-ES" dirty="0" err="1"/>
              <a:t>by</a:t>
            </a:r>
            <a:r>
              <a:rPr lang="ca-ES" dirty="0"/>
              <a:t> a </a:t>
            </a:r>
            <a:r>
              <a:rPr lang="ca-ES" dirty="0" err="1"/>
              <a:t>senior</a:t>
            </a:r>
            <a:r>
              <a:rPr lang="ca-ES" dirty="0"/>
              <a:t> </a:t>
            </a:r>
            <a:r>
              <a:rPr lang="ca-ES" dirty="0" err="1"/>
              <a:t>engineer</a:t>
            </a:r>
            <a:endParaRPr lang="ca-ES" dirty="0"/>
          </a:p>
          <a:p>
            <a:r>
              <a:rPr lang="ca-ES" dirty="0" err="1"/>
              <a:t>There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other</a:t>
            </a:r>
            <a:r>
              <a:rPr lang="ca-ES" dirty="0"/>
              <a:t> </a:t>
            </a:r>
            <a:r>
              <a:rPr lang="ca-ES" dirty="0" err="1"/>
              <a:t>engineers</a:t>
            </a:r>
            <a:r>
              <a:rPr lang="ca-ES" dirty="0"/>
              <a:t> (Intern, Junior, Standard) </a:t>
            </a:r>
            <a:r>
              <a:rPr lang="ca-ES" dirty="0" err="1"/>
              <a:t>who</a:t>
            </a:r>
            <a:r>
              <a:rPr lang="ca-ES" dirty="0"/>
              <a:t> </a:t>
            </a:r>
            <a:r>
              <a:rPr lang="ca-ES" dirty="0" err="1"/>
              <a:t>work</a:t>
            </a:r>
            <a:r>
              <a:rPr lang="ca-ES" dirty="0"/>
              <a:t> on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feature</a:t>
            </a:r>
            <a:r>
              <a:rPr lang="ca-ES" dirty="0"/>
              <a:t> </a:t>
            </a:r>
            <a:r>
              <a:rPr lang="ca-ES" dirty="0" err="1"/>
              <a:t>too</a:t>
            </a:r>
            <a:r>
              <a:rPr lang="ca-E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B30533-22D2-B9FA-1D7D-6CFF0900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EAD37D-466D-480B-81E1-08AF12CF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51" y="3986299"/>
            <a:ext cx="7637927" cy="22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50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B04C-B0CC-45BC-1B46-8EBD54B8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Final </a:t>
            </a:r>
            <a:r>
              <a:rPr lang="ca-ES" dirty="0" err="1"/>
              <a:t>design</a:t>
            </a:r>
            <a:r>
              <a:rPr lang="ca-ES" dirty="0"/>
              <a:t>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implementation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F6D0C-E874-B0A1-C488-8D88EF7DE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After</a:t>
            </a:r>
            <a:r>
              <a:rPr lang="ca-ES" dirty="0"/>
              <a:t> all </a:t>
            </a:r>
            <a:r>
              <a:rPr lang="ca-ES" dirty="0" err="1"/>
              <a:t>requirements</a:t>
            </a:r>
            <a:r>
              <a:rPr lang="ca-ES" dirty="0"/>
              <a:t> </a:t>
            </a:r>
            <a:r>
              <a:rPr lang="ca-ES" dirty="0" err="1"/>
              <a:t>have</a:t>
            </a:r>
            <a:r>
              <a:rPr lang="ca-ES" dirty="0"/>
              <a:t> </a:t>
            </a:r>
            <a:r>
              <a:rPr lang="ca-ES" dirty="0" err="1"/>
              <a:t>been</a:t>
            </a:r>
            <a:r>
              <a:rPr lang="ca-ES" dirty="0"/>
              <a:t> set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everybody</a:t>
            </a:r>
            <a:r>
              <a:rPr lang="ca-ES" dirty="0"/>
              <a:t> is </a:t>
            </a:r>
            <a:r>
              <a:rPr lang="ca-ES" dirty="0" err="1"/>
              <a:t>aligned</a:t>
            </a:r>
            <a:r>
              <a:rPr lang="ca-ES" dirty="0"/>
              <a:t>, </a:t>
            </a:r>
            <a:r>
              <a:rPr lang="ca-ES" dirty="0" err="1"/>
              <a:t>implementation</a:t>
            </a:r>
            <a:r>
              <a:rPr lang="ca-ES" dirty="0"/>
              <a:t> </a:t>
            </a:r>
            <a:r>
              <a:rPr lang="ca-ES" dirty="0" err="1"/>
              <a:t>begins</a:t>
            </a:r>
            <a:r>
              <a:rPr lang="ca-E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FAEEF4-BCBA-AF97-6DA9-4831CC87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19</a:t>
            </a:fld>
            <a:endParaRPr lang="es-ES"/>
          </a:p>
        </p:txBody>
      </p:sp>
      <p:pic>
        <p:nvPicPr>
          <p:cNvPr id="5" name="Imagen 5" descr="Dibujo de ingeniería&#10;&#10;Descripción generada automáticamente">
            <a:extLst>
              <a:ext uri="{FF2B5EF4-FFF2-40B4-BE49-F238E27FC236}">
                <a16:creationId xmlns:a16="http://schemas.microsoft.com/office/drawing/2014/main" id="{99BB0989-0ED3-4737-9583-375B8A839C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550" l="10000" r="90000">
                        <a14:foregroundMark x1="20633" y1="16100" x2="20633" y2="16100"/>
                        <a14:foregroundMark x1="21267" y1="13900" x2="19467" y2="21400"/>
                        <a14:foregroundMark x1="19600" y1="19850" x2="20733" y2="33450"/>
                        <a14:foregroundMark x1="38967" y1="15650" x2="39700" y2="31400"/>
                        <a14:foregroundMark x1="61033" y1="16900" x2="60633" y2="31650"/>
                        <a14:foregroundMark x1="60633" y1="31650" x2="60000" y2="32500"/>
                        <a14:foregroundMark x1="80300" y1="17050" x2="80733" y2="32350"/>
                        <a14:foregroundMark x1="80100" y1="45150" x2="80367" y2="55100"/>
                        <a14:foregroundMark x1="80367" y1="55100" x2="78400" y2="62700"/>
                        <a14:foregroundMark x1="78400" y1="62700" x2="77933" y2="62500"/>
                        <a14:foregroundMark x1="61367" y1="44200" x2="59067" y2="62950"/>
                        <a14:foregroundMark x1="38867" y1="44050" x2="39367" y2="61250"/>
                        <a14:foregroundMark x1="19600" y1="74200" x2="19767" y2="89400"/>
                        <a14:foregroundMark x1="19767" y1="89400" x2="19267" y2="91700"/>
                        <a14:foregroundMark x1="40633" y1="73450" x2="40833" y2="89750"/>
                        <a14:foregroundMark x1="40833" y1="89750" x2="39900" y2="91400"/>
                        <a14:foregroundMark x1="61133" y1="73600" x2="59900" y2="91450"/>
                        <a14:foregroundMark x1="59900" y1="91450" x2="58867" y2="91400"/>
                        <a14:foregroundMark x1="79800" y1="74550" x2="80400" y2="89400"/>
                        <a14:foregroundMark x1="80400" y1="89400" x2="79467" y2="90950"/>
                        <a14:foregroundMark x1="61467" y1="61550" x2="57300" y2="62500"/>
                        <a14:foregroundMark x1="41667" y1="61100" x2="37400" y2="61550"/>
                        <a14:foregroundMark x1="21567" y1="61100" x2="17400" y2="61100"/>
                        <a14:foregroundMark x1="37700" y1="31900" x2="41567" y2="32050"/>
                        <a14:foregroundMark x1="57500" y1="32050" x2="61867" y2="32200"/>
                        <a14:foregroundMark x1="77500" y1="32350" x2="82300" y2="31400"/>
                        <a14:foregroundMark x1="17300" y1="32650" x2="22867" y2="31950"/>
                        <a14:foregroundMark x1="22867" y1="31950" x2="22500" y2="32050"/>
                        <a14:foregroundMark x1="18533" y1="91100" x2="21767" y2="91100"/>
                        <a14:foregroundMark x1="36867" y1="91400" x2="37700" y2="91250"/>
                        <a14:foregroundMark x1="57200" y1="90950" x2="57600" y2="90950"/>
                        <a14:foregroundMark x1="61767" y1="89700" x2="61667" y2="90650"/>
                        <a14:foregroundMark x1="82500" y1="90800" x2="78767" y2="90300"/>
                        <a14:foregroundMark x1="82600" y1="61550" x2="76500" y2="61950"/>
                        <a14:foregroundMark x1="76500" y1="61950" x2="82200" y2="61850"/>
                        <a14:foregroundMark x1="82200" y1="61850" x2="76200" y2="62400"/>
                        <a14:foregroundMark x1="76200" y1="62400" x2="80533" y2="59700"/>
                        <a14:foregroundMark x1="39467" y1="86400" x2="39933" y2="94550"/>
                        <a14:foregroundMark x1="39933" y1="94550" x2="39167" y2="86550"/>
                        <a14:foregroundMark x1="41467" y1="89850" x2="40933" y2="89700"/>
                        <a14:foregroundMark x1="18767" y1="89700" x2="18333" y2="90950"/>
                        <a14:foregroundMark x1="45433" y1="69100" x2="44067" y2="76000"/>
                        <a14:foregroundMark x1="64367" y1="90350" x2="64367" y2="90350"/>
                        <a14:foregroundMark x1="64700" y1="89900" x2="65000" y2="89750"/>
                        <a14:foregroundMark x1="84267" y1="61000" x2="84600" y2="60850"/>
                        <a14:foregroundMark x1="73767" y1="61150" x2="73767" y2="60700"/>
                        <a14:foregroundMark x1="75433" y1="62250" x2="82933" y2="61950"/>
                        <a14:foregroundMark x1="16567" y1="61750" x2="21933" y2="61200"/>
                        <a14:foregroundMark x1="21933" y1="61200" x2="21967" y2="61150"/>
                        <a14:foregroundMark x1="54800" y1="25500" x2="61800" y2="27200"/>
                        <a14:foregroundMark x1="61800" y1="27200" x2="65100" y2="25850"/>
                        <a14:foregroundMark x1="36867" y1="32400" x2="42300" y2="32550"/>
                        <a14:foregroundMark x1="76767" y1="91300" x2="78033" y2="89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664" r="9653" b="64948"/>
          <a:stretch/>
        </p:blipFill>
        <p:spPr>
          <a:xfrm>
            <a:off x="7252855" y="4040189"/>
            <a:ext cx="1891145" cy="2136774"/>
          </a:xfrm>
          <a:prstGeom prst="rect">
            <a:avLst/>
          </a:prstGeom>
        </p:spPr>
      </p:pic>
      <p:sp>
        <p:nvSpPr>
          <p:cNvPr id="6" name="Bocadillo: rectángulo con esquinas redondeadas 6">
            <a:extLst>
              <a:ext uri="{FF2B5EF4-FFF2-40B4-BE49-F238E27FC236}">
                <a16:creationId xmlns:a16="http://schemas.microsoft.com/office/drawing/2014/main" id="{279E75E5-D252-48E8-89B9-2E6FA5A8F6CD}"/>
              </a:ext>
            </a:extLst>
          </p:cNvPr>
          <p:cNvSpPr/>
          <p:nvPr/>
        </p:nvSpPr>
        <p:spPr>
          <a:xfrm>
            <a:off x="2057400" y="3865418"/>
            <a:ext cx="4219575" cy="1928953"/>
          </a:xfrm>
          <a:prstGeom prst="wedgeRoundRectCallout">
            <a:avLst>
              <a:gd name="adj1" fmla="val 72973"/>
              <a:gd name="adj2" fmla="val 239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Wait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, I just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had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another</a:t>
            </a:r>
            <a:r>
              <a:rPr lang="ca-ES" sz="2400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idea!</a:t>
            </a:r>
          </a:p>
          <a:p>
            <a:pPr algn="ctr"/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A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much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much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better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one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.</a:t>
            </a:r>
          </a:p>
          <a:p>
            <a:pPr algn="ctr"/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Drop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everything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and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hear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 me </a:t>
            </a:r>
            <a:r>
              <a:rPr lang="ca-ES" sz="2400" b="1" dirty="0" err="1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out</a:t>
            </a:r>
            <a:r>
              <a:rPr lang="ca-ES" sz="2400" b="1" dirty="0">
                <a:solidFill>
                  <a:schemeClr val="tx1"/>
                </a:solidFill>
                <a:latin typeface="Mynerve" pitchFamily="2" charset="0"/>
                <a:ea typeface="Mynerv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39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160C5-9CDE-54F9-B656-15F523BD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Videogames</a:t>
            </a:r>
            <a:r>
              <a:rPr lang="ca-ES" dirty="0"/>
              <a:t>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0" y="2762250"/>
            <a:ext cx="7086600" cy="3414713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A videogame is not a piece of software that needs art, it is a piece of art that needs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26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E2DCCFB-B1AF-4DD8-ADB9-47092E3F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importance</a:t>
            </a:r>
            <a:r>
              <a:rPr lang="ca-ES" dirty="0"/>
              <a:t> of </a:t>
            </a:r>
            <a:r>
              <a:rPr lang="ca-ES" dirty="0" err="1"/>
              <a:t>engineering</a:t>
            </a:r>
            <a:endParaRPr lang="ca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CF304368-0E16-45D8-A9F1-4AAC12594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Keep</a:t>
            </a:r>
            <a:r>
              <a:rPr lang="ca-ES" dirty="0"/>
              <a:t> in </a:t>
            </a:r>
            <a:r>
              <a:rPr lang="ca-ES" dirty="0" err="1"/>
              <a:t>mind</a:t>
            </a:r>
            <a:r>
              <a:rPr lang="ca-ES" dirty="0"/>
              <a:t> </a:t>
            </a:r>
            <a:r>
              <a:rPr lang="ca-ES" dirty="0" err="1"/>
              <a:t>that</a:t>
            </a:r>
            <a:endParaRPr lang="ca-ES" dirty="0"/>
          </a:p>
          <a:p>
            <a:pPr lvl="1"/>
            <a:r>
              <a:rPr lang="ca-ES" dirty="0" err="1"/>
              <a:t>Having</a:t>
            </a:r>
            <a:r>
              <a:rPr lang="ca-ES" dirty="0"/>
              <a:t> </a:t>
            </a:r>
            <a:r>
              <a:rPr lang="ca-ES" b="1" dirty="0" err="1"/>
              <a:t>good</a:t>
            </a:r>
            <a:r>
              <a:rPr lang="ca-ES" b="1" dirty="0"/>
              <a:t> </a:t>
            </a:r>
            <a:r>
              <a:rPr lang="ca-ES" b="1" dirty="0" err="1"/>
              <a:t>documentation</a:t>
            </a:r>
            <a:r>
              <a:rPr lang="ca-ES" b="1" dirty="0"/>
              <a:t> </a:t>
            </a:r>
            <a:r>
              <a:rPr lang="ca-ES" dirty="0" err="1"/>
              <a:t>helps</a:t>
            </a:r>
            <a:r>
              <a:rPr lang="ca-ES" dirty="0"/>
              <a:t> </a:t>
            </a:r>
            <a:r>
              <a:rPr lang="ca-ES" dirty="0" err="1"/>
              <a:t>you</a:t>
            </a:r>
            <a:r>
              <a:rPr lang="ca-ES" dirty="0"/>
              <a:t> </a:t>
            </a:r>
            <a:r>
              <a:rPr lang="ca-ES" dirty="0" err="1"/>
              <a:t>out</a:t>
            </a:r>
            <a:r>
              <a:rPr lang="ca-ES" dirty="0"/>
              <a:t> </a:t>
            </a:r>
            <a:r>
              <a:rPr lang="ca-ES" dirty="0" err="1"/>
              <a:t>consider</a:t>
            </a:r>
            <a:r>
              <a:rPr lang="ca-ES" dirty="0"/>
              <a:t> </a:t>
            </a:r>
            <a:r>
              <a:rPr lang="ca-ES" dirty="0" err="1"/>
              <a:t>options</a:t>
            </a:r>
            <a:r>
              <a:rPr lang="ca-ES" dirty="0"/>
              <a:t>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solutions</a:t>
            </a:r>
            <a:endParaRPr lang="ca-ES" dirty="0"/>
          </a:p>
          <a:p>
            <a:pPr lvl="1"/>
            <a:r>
              <a:rPr lang="ca-ES" dirty="0" err="1"/>
              <a:t>Having</a:t>
            </a:r>
            <a:r>
              <a:rPr lang="ca-ES" dirty="0"/>
              <a:t> a </a:t>
            </a:r>
            <a:r>
              <a:rPr lang="ca-ES" b="1" dirty="0" err="1"/>
              <a:t>nice</a:t>
            </a:r>
            <a:r>
              <a:rPr lang="ca-ES" b="1" dirty="0"/>
              <a:t> </a:t>
            </a:r>
            <a:r>
              <a:rPr lang="ca-ES" b="1" dirty="0" err="1"/>
              <a:t>architechture</a:t>
            </a:r>
            <a:r>
              <a:rPr lang="ca-ES" b="1" dirty="0"/>
              <a:t> </a:t>
            </a:r>
            <a:r>
              <a:rPr lang="ca-ES" dirty="0" err="1"/>
              <a:t>helps</a:t>
            </a:r>
            <a:r>
              <a:rPr lang="ca-ES" dirty="0"/>
              <a:t> </a:t>
            </a:r>
            <a:r>
              <a:rPr lang="ca-ES" dirty="0" err="1"/>
              <a:t>integrate</a:t>
            </a:r>
            <a:r>
              <a:rPr lang="ca-ES" dirty="0"/>
              <a:t> </a:t>
            </a:r>
            <a:r>
              <a:rPr lang="ca-ES" dirty="0" err="1"/>
              <a:t>changes</a:t>
            </a:r>
            <a:endParaRPr lang="ca-ES" dirty="0"/>
          </a:p>
          <a:p>
            <a:pPr lvl="1"/>
            <a:r>
              <a:rPr lang="ca-ES" dirty="0" err="1"/>
              <a:t>Having</a:t>
            </a:r>
            <a:r>
              <a:rPr lang="ca-ES" dirty="0"/>
              <a:t> a </a:t>
            </a:r>
            <a:r>
              <a:rPr lang="ca-ES" dirty="0" err="1"/>
              <a:t>trustworthy</a:t>
            </a:r>
            <a:r>
              <a:rPr lang="ca-ES" dirty="0"/>
              <a:t>, </a:t>
            </a:r>
            <a:r>
              <a:rPr lang="ca-ES" dirty="0" err="1"/>
              <a:t>aligned</a:t>
            </a:r>
            <a:r>
              <a:rPr lang="ca-ES" dirty="0"/>
              <a:t> </a:t>
            </a:r>
            <a:r>
              <a:rPr lang="ca-ES" dirty="0" err="1"/>
              <a:t>team</a:t>
            </a:r>
            <a:r>
              <a:rPr lang="ca-ES" dirty="0"/>
              <a:t> is </a:t>
            </a:r>
            <a:r>
              <a:rPr lang="ca-ES" dirty="0" err="1"/>
              <a:t>key</a:t>
            </a:r>
            <a:r>
              <a:rPr lang="ca-ES" dirty="0"/>
              <a:t>.</a:t>
            </a:r>
          </a:p>
          <a:p>
            <a:pPr lvl="1"/>
            <a:endParaRPr lang="ca-ES" dirty="0"/>
          </a:p>
          <a:p>
            <a:r>
              <a:rPr lang="ca-ES" dirty="0" err="1"/>
              <a:t>It</a:t>
            </a:r>
            <a:r>
              <a:rPr lang="ca-ES" dirty="0"/>
              <a:t> is </a:t>
            </a:r>
            <a:r>
              <a:rPr lang="ca-ES" b="1" dirty="0" err="1"/>
              <a:t>not</a:t>
            </a:r>
            <a:r>
              <a:rPr lang="ca-ES" b="1" dirty="0"/>
              <a:t> </a:t>
            </a:r>
            <a:r>
              <a:rPr lang="ca-ES" b="1" dirty="0" err="1"/>
              <a:t>optional</a:t>
            </a:r>
            <a:r>
              <a:rPr lang="ca-ES" b="1" dirty="0"/>
              <a:t> </a:t>
            </a:r>
            <a:r>
              <a:rPr lang="ca-ES" dirty="0"/>
              <a:t>to be a </a:t>
            </a:r>
            <a:r>
              <a:rPr lang="ca-ES" dirty="0" err="1"/>
              <a:t>good</a:t>
            </a:r>
            <a:r>
              <a:rPr lang="ca-ES" dirty="0"/>
              <a:t> software </a:t>
            </a:r>
            <a:r>
              <a:rPr lang="ca-ES" dirty="0" err="1"/>
              <a:t>engineer</a:t>
            </a:r>
            <a:r>
              <a:rPr lang="ca-ES" dirty="0"/>
              <a:t>.</a:t>
            </a:r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BC033932-1132-4EBE-A30D-BE52C9F6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86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E4BC6-4E71-5CE9-AB54-382B179B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References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AD93A8-E58E-E24A-0EDB-8C962BC3B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i="1" dirty="0"/>
              <a:t>Background image</a:t>
            </a:r>
            <a:r>
              <a:rPr lang="en-US" sz="2000" dirty="0"/>
              <a:t>: Image by </a:t>
            </a:r>
            <a:r>
              <a:rPr lang="en-US" sz="2000" dirty="0" err="1"/>
              <a:t>katemangostar</a:t>
            </a:r>
            <a:r>
              <a:rPr lang="en-US" sz="2000" dirty="0"/>
              <a:t> on </a:t>
            </a:r>
            <a:r>
              <a:rPr lang="en-US" sz="2000" dirty="0" err="1"/>
              <a:t>Freepik</a:t>
            </a:r>
            <a:r>
              <a:rPr lang="en-US" sz="2000" dirty="0"/>
              <a:t> </a:t>
            </a:r>
          </a:p>
          <a:p>
            <a:r>
              <a:rPr lang="en-US" sz="2000" i="1" dirty="0"/>
              <a:t>Girl with rollerblades</a:t>
            </a:r>
            <a:r>
              <a:rPr lang="en-US" sz="2000" dirty="0"/>
              <a:t>: Image by </a:t>
            </a:r>
            <a:r>
              <a:rPr lang="en-US" sz="2000" dirty="0" err="1"/>
              <a:t>ASphotofamily</a:t>
            </a:r>
            <a:r>
              <a:rPr lang="en-US" sz="2000" dirty="0"/>
              <a:t> on </a:t>
            </a:r>
            <a:r>
              <a:rPr lang="en-US" sz="2000" dirty="0" err="1"/>
              <a:t>Freepik</a:t>
            </a:r>
            <a:endParaRPr lang="en-US" sz="2000" dirty="0"/>
          </a:p>
          <a:p>
            <a:r>
              <a:rPr lang="en-US" sz="2000" i="1" dirty="0" err="1"/>
              <a:t>Chibi</a:t>
            </a:r>
            <a:r>
              <a:rPr lang="en-US" sz="2000" i="1" dirty="0"/>
              <a:t> gray-haired boy</a:t>
            </a:r>
            <a:r>
              <a:rPr lang="en-US" sz="2000" dirty="0"/>
              <a:t>: Image from </a:t>
            </a:r>
            <a:r>
              <a:rPr lang="en-US" sz="2000" dirty="0" err="1"/>
              <a:t>freepik</a:t>
            </a:r>
            <a:endParaRPr lang="en-US" sz="2000" dirty="0"/>
          </a:p>
          <a:p>
            <a:r>
              <a:rPr lang="en-US" sz="2000" i="1" dirty="0"/>
              <a:t>Blond manga boy</a:t>
            </a:r>
            <a:r>
              <a:rPr lang="en-US" sz="2000" dirty="0"/>
              <a:t>: Art by </a:t>
            </a:r>
            <a:r>
              <a:rPr lang="en-US" sz="2000" dirty="0" err="1"/>
              <a:t>Yakumofujii</a:t>
            </a:r>
            <a:endParaRPr lang="ca-ES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35D832-AFD4-D713-03EB-27360AC3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20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Requirement Engineering in Games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by</a:t>
            </a:r>
            <a:r>
              <a:rPr lang="es-ES" dirty="0"/>
              <a:t> Manel Rello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96031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05224-85E2-3E18-5490-0D2F0F03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People</a:t>
            </a:r>
            <a:r>
              <a:rPr lang="ca-ES" dirty="0"/>
              <a:t>,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source</a:t>
            </a:r>
            <a:r>
              <a:rPr lang="ca-ES" dirty="0"/>
              <a:t> of </a:t>
            </a:r>
            <a:r>
              <a:rPr lang="ca-ES" dirty="0" err="1"/>
              <a:t>requirements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F9F53A-504F-B0B9-2347-BE9725FDE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Game </a:t>
            </a:r>
            <a:r>
              <a:rPr lang="ca-ES" dirty="0" err="1"/>
              <a:t>designers</a:t>
            </a:r>
            <a:endParaRPr lang="ca-ES" dirty="0"/>
          </a:p>
          <a:p>
            <a:r>
              <a:rPr lang="ca-ES" dirty="0"/>
              <a:t>UX </a:t>
            </a:r>
            <a:r>
              <a:rPr lang="ca-ES" dirty="0" err="1"/>
              <a:t>designers</a:t>
            </a:r>
            <a:endParaRPr lang="ca-ES" dirty="0"/>
          </a:p>
          <a:p>
            <a:r>
              <a:rPr lang="ca-ES" dirty="0" err="1"/>
              <a:t>Economy</a:t>
            </a:r>
            <a:r>
              <a:rPr lang="ca-ES" dirty="0"/>
              <a:t> </a:t>
            </a:r>
            <a:r>
              <a:rPr lang="ca-ES" dirty="0" err="1"/>
              <a:t>designers</a:t>
            </a:r>
            <a:endParaRPr lang="ca-ES" dirty="0"/>
          </a:p>
          <a:p>
            <a:r>
              <a:rPr lang="ca-ES" dirty="0" err="1"/>
              <a:t>Artists</a:t>
            </a:r>
            <a:endParaRPr lang="ca-ES" dirty="0"/>
          </a:p>
          <a:p>
            <a:r>
              <a:rPr lang="ca-ES" dirty="0" err="1"/>
              <a:t>Level</a:t>
            </a:r>
            <a:r>
              <a:rPr lang="ca-ES" dirty="0"/>
              <a:t> </a:t>
            </a:r>
            <a:r>
              <a:rPr lang="ca-ES" dirty="0" err="1"/>
              <a:t>Designers</a:t>
            </a:r>
            <a:endParaRPr lang="ca-ES" dirty="0"/>
          </a:p>
          <a:p>
            <a:r>
              <a:rPr lang="ca-ES" dirty="0"/>
              <a:t>Legal </a:t>
            </a:r>
            <a:r>
              <a:rPr lang="ca-ES" dirty="0" err="1"/>
              <a:t>team</a:t>
            </a:r>
            <a:endParaRPr lang="ca-ES" dirty="0"/>
          </a:p>
          <a:p>
            <a:r>
              <a:rPr lang="ca-ES" dirty="0"/>
              <a:t>Management</a:t>
            </a:r>
          </a:p>
          <a:p>
            <a:r>
              <a:rPr lang="ca-ES" dirty="0"/>
              <a:t>...</a:t>
            </a:r>
          </a:p>
          <a:p>
            <a:r>
              <a:rPr lang="ca-ES" dirty="0"/>
              <a:t>...</a:t>
            </a:r>
          </a:p>
          <a:p>
            <a:r>
              <a:rPr lang="ca-ES" sz="1600" dirty="0" err="1"/>
              <a:t>Also</a:t>
            </a:r>
            <a:r>
              <a:rPr lang="ca-ES" sz="1600" dirty="0"/>
              <a:t> </a:t>
            </a:r>
            <a:r>
              <a:rPr lang="ca-ES" sz="1600" dirty="0" err="1"/>
              <a:t>users</a:t>
            </a:r>
            <a:r>
              <a:rPr lang="ca-ES" sz="1600" dirty="0"/>
              <a:t> (</a:t>
            </a:r>
            <a:r>
              <a:rPr lang="ca-ES" sz="1600" dirty="0" err="1"/>
              <a:t>sometimes</a:t>
            </a:r>
            <a:r>
              <a:rPr lang="ca-ES" sz="1600" dirty="0"/>
              <a:t>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5438F4-BEBF-1BC8-A560-2A272D2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426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05224-85E2-3E18-5490-0D2F0F03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People</a:t>
            </a:r>
            <a:r>
              <a:rPr lang="ca-ES" dirty="0"/>
              <a:t>,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source</a:t>
            </a:r>
            <a:r>
              <a:rPr lang="ca-ES" dirty="0"/>
              <a:t> of </a:t>
            </a:r>
            <a:r>
              <a:rPr lang="ca-ES" dirty="0" err="1"/>
              <a:t>chaos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F9F53A-504F-B0B9-2347-BE9725FDE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So </a:t>
            </a:r>
            <a:r>
              <a:rPr lang="ca-ES" dirty="0" err="1"/>
              <a:t>many</a:t>
            </a:r>
            <a:r>
              <a:rPr lang="ca-ES" dirty="0"/>
              <a:t> inputs!</a:t>
            </a:r>
          </a:p>
          <a:p>
            <a:endParaRPr lang="ca-ES" dirty="0"/>
          </a:p>
          <a:p>
            <a:r>
              <a:rPr lang="ca-ES" dirty="0" err="1"/>
              <a:t>How</a:t>
            </a:r>
            <a:r>
              <a:rPr lang="ca-ES" dirty="0"/>
              <a:t> do </a:t>
            </a:r>
            <a:r>
              <a:rPr lang="ca-ES" dirty="0" err="1"/>
              <a:t>we</a:t>
            </a:r>
            <a:r>
              <a:rPr lang="ca-ES" dirty="0"/>
              <a:t> </a:t>
            </a:r>
            <a:r>
              <a:rPr lang="ca-ES" dirty="0" err="1"/>
              <a:t>deal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</a:t>
            </a:r>
            <a:r>
              <a:rPr lang="ca-ES" dirty="0" err="1"/>
              <a:t>it</a:t>
            </a:r>
            <a:r>
              <a:rPr lang="ca-ES" dirty="0"/>
              <a:t>?  </a:t>
            </a:r>
            <a:r>
              <a:rPr lang="ca-ES" dirty="0" err="1"/>
              <a:t>With</a:t>
            </a:r>
            <a:r>
              <a:rPr lang="ca-ES" dirty="0"/>
              <a:t> documents.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5438F4-BEBF-1BC8-A560-2A272D2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343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FECBE-05DE-BB57-CF87-0073873F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Documentation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ECA482-DD0D-0A00-F4E9-5B2CE9BB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It</a:t>
            </a:r>
            <a:r>
              <a:rPr lang="ca-ES" dirty="0"/>
              <a:t> is NOT OK to </a:t>
            </a:r>
            <a:r>
              <a:rPr lang="ca-ES" dirty="0" err="1"/>
              <a:t>request</a:t>
            </a:r>
            <a:r>
              <a:rPr lang="ca-ES" dirty="0"/>
              <a:t> a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requirement</a:t>
            </a:r>
            <a:r>
              <a:rPr lang="ca-ES" dirty="0"/>
              <a:t>, or a </a:t>
            </a:r>
            <a:r>
              <a:rPr lang="ca-ES" dirty="0" err="1"/>
              <a:t>change</a:t>
            </a:r>
            <a:r>
              <a:rPr lang="ca-ES" dirty="0"/>
              <a:t>, </a:t>
            </a:r>
            <a:r>
              <a:rPr lang="ca-ES" dirty="0" err="1"/>
              <a:t>directly</a:t>
            </a:r>
            <a:r>
              <a:rPr lang="ca-ES" dirty="0"/>
              <a:t> to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engineer</a:t>
            </a:r>
            <a:r>
              <a:rPr lang="ca-ES" dirty="0"/>
              <a:t>.</a:t>
            </a:r>
          </a:p>
          <a:p>
            <a:r>
              <a:rPr lang="ca-ES" dirty="0" err="1"/>
              <a:t>Only</a:t>
            </a:r>
            <a:r>
              <a:rPr lang="ca-ES" dirty="0"/>
              <a:t> </a:t>
            </a:r>
            <a:r>
              <a:rPr lang="ca-ES" dirty="0" err="1"/>
              <a:t>big</a:t>
            </a:r>
            <a:r>
              <a:rPr lang="ca-ES" dirty="0"/>
              <a:t> bosses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allowed</a:t>
            </a:r>
            <a:r>
              <a:rPr lang="ca-ES" dirty="0"/>
              <a:t> to </a:t>
            </a:r>
            <a:r>
              <a:rPr lang="ca-ES" dirty="0" err="1"/>
              <a:t>request</a:t>
            </a:r>
            <a:r>
              <a:rPr lang="ca-ES" dirty="0"/>
              <a:t> </a:t>
            </a:r>
            <a:r>
              <a:rPr lang="ca-ES" dirty="0" err="1"/>
              <a:t>stuff</a:t>
            </a:r>
            <a:r>
              <a:rPr lang="ca-ES" dirty="0"/>
              <a:t> via e-mail or </a:t>
            </a:r>
            <a:r>
              <a:rPr lang="ca-ES" dirty="0" err="1"/>
              <a:t>chat</a:t>
            </a:r>
            <a:endParaRPr lang="ca-ES" dirty="0"/>
          </a:p>
          <a:p>
            <a:pPr lvl="1"/>
            <a:r>
              <a:rPr lang="ca-ES" dirty="0"/>
              <a:t>(</a:t>
            </a:r>
            <a:r>
              <a:rPr lang="ca-ES" dirty="0" err="1"/>
              <a:t>Because</a:t>
            </a:r>
            <a:r>
              <a:rPr lang="ca-ES" dirty="0"/>
              <a:t> </a:t>
            </a:r>
            <a:r>
              <a:rPr lang="ca-ES" dirty="0" err="1"/>
              <a:t>they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bosses, </a:t>
            </a:r>
            <a:r>
              <a:rPr lang="ca-ES" dirty="0" err="1"/>
              <a:t>but</a:t>
            </a:r>
            <a:r>
              <a:rPr lang="ca-ES" dirty="0"/>
              <a:t> </a:t>
            </a:r>
            <a:r>
              <a:rPr lang="ca-ES" dirty="0" err="1"/>
              <a:t>still</a:t>
            </a:r>
            <a:r>
              <a:rPr lang="ca-ES" dirty="0"/>
              <a:t> </a:t>
            </a:r>
            <a:r>
              <a:rPr lang="ca-ES" dirty="0" err="1"/>
              <a:t>not</a:t>
            </a:r>
            <a:r>
              <a:rPr lang="ca-ES" dirty="0"/>
              <a:t> </a:t>
            </a:r>
            <a:r>
              <a:rPr lang="ca-ES" dirty="0" err="1"/>
              <a:t>nice</a:t>
            </a:r>
            <a:r>
              <a:rPr lang="ca-ES" dirty="0"/>
              <a:t>)</a:t>
            </a:r>
          </a:p>
          <a:p>
            <a:r>
              <a:rPr lang="ca-ES" dirty="0" err="1"/>
              <a:t>Everybody</a:t>
            </a:r>
            <a:r>
              <a:rPr lang="ca-ES" dirty="0"/>
              <a:t> </a:t>
            </a:r>
            <a:r>
              <a:rPr lang="ca-ES" dirty="0" err="1"/>
              <a:t>else</a:t>
            </a:r>
            <a:r>
              <a:rPr lang="ca-ES" dirty="0"/>
              <a:t> </a:t>
            </a:r>
            <a:r>
              <a:rPr lang="ca-ES" dirty="0" err="1"/>
              <a:t>needs</a:t>
            </a:r>
            <a:r>
              <a:rPr lang="ca-ES" dirty="0"/>
              <a:t> to </a:t>
            </a:r>
            <a:r>
              <a:rPr lang="ca-ES" dirty="0" err="1"/>
              <a:t>write</a:t>
            </a:r>
            <a:r>
              <a:rPr lang="ca-ES" dirty="0"/>
              <a:t> </a:t>
            </a:r>
            <a:r>
              <a:rPr lang="ca-ES" dirty="0" err="1"/>
              <a:t>down</a:t>
            </a:r>
            <a:r>
              <a:rPr lang="ca-ES" dirty="0"/>
              <a:t> </a:t>
            </a:r>
            <a:r>
              <a:rPr lang="ca-ES" dirty="0" err="1"/>
              <a:t>documentation</a:t>
            </a:r>
            <a:r>
              <a:rPr lang="ca-ES" dirty="0"/>
              <a:t> of </a:t>
            </a:r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kind</a:t>
            </a:r>
            <a:r>
              <a:rPr lang="ca-E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8BB49C-1E50-C9FF-824D-98BA6632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8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D6B7D-2F1A-8369-5F6D-A39806AF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Documentation</a:t>
            </a:r>
            <a:r>
              <a:rPr lang="ca-ES" dirty="0"/>
              <a:t> </a:t>
            </a:r>
            <a:r>
              <a:rPr lang="ca-ES" dirty="0" err="1"/>
              <a:t>Levels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4E7BAC-BDAA-8808-C591-EBA17BBFC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a-ES" dirty="0" err="1"/>
              <a:t>High</a:t>
            </a:r>
            <a:r>
              <a:rPr lang="ca-ES" dirty="0"/>
              <a:t> </a:t>
            </a:r>
            <a:r>
              <a:rPr lang="ca-ES" dirty="0" err="1"/>
              <a:t>level</a:t>
            </a:r>
            <a:r>
              <a:rPr lang="ca-ES" dirty="0"/>
              <a:t> </a:t>
            </a:r>
            <a:r>
              <a:rPr lang="ca-ES" dirty="0" err="1"/>
              <a:t>documentation</a:t>
            </a:r>
            <a:endParaRPr lang="ca-ES" dirty="0"/>
          </a:p>
          <a:p>
            <a:pPr lvl="1"/>
            <a:r>
              <a:rPr lang="ca-ES" dirty="0"/>
              <a:t>A </a:t>
            </a:r>
            <a:r>
              <a:rPr lang="ca-ES" dirty="0" err="1"/>
              <a:t>page</a:t>
            </a:r>
            <a:r>
              <a:rPr lang="ca-ES" dirty="0"/>
              <a:t> in a </a:t>
            </a:r>
            <a:r>
              <a:rPr lang="ca-ES" dirty="0" err="1"/>
              <a:t>wiki</a:t>
            </a:r>
            <a:r>
              <a:rPr lang="ca-ES" dirty="0"/>
              <a:t> or a </a:t>
            </a:r>
            <a:r>
              <a:rPr lang="ca-ES" dirty="0" err="1"/>
              <a:t>powerpoint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a </a:t>
            </a:r>
            <a:r>
              <a:rPr lang="ca-ES" dirty="0" err="1"/>
              <a:t>declaration</a:t>
            </a:r>
            <a:r>
              <a:rPr lang="ca-ES" dirty="0"/>
              <a:t> of </a:t>
            </a:r>
            <a:r>
              <a:rPr lang="ca-ES" dirty="0" err="1"/>
              <a:t>intentions</a:t>
            </a:r>
            <a:endParaRPr lang="ca-ES" dirty="0"/>
          </a:p>
          <a:p>
            <a:pPr lvl="1"/>
            <a:endParaRPr lang="ca-ES" dirty="0"/>
          </a:p>
          <a:p>
            <a:pPr lvl="1"/>
            <a:endParaRPr lang="ca-ES" dirty="0"/>
          </a:p>
          <a:p>
            <a:r>
              <a:rPr lang="ca-ES" dirty="0" err="1"/>
              <a:t>Low</a:t>
            </a:r>
            <a:r>
              <a:rPr lang="ca-ES" dirty="0"/>
              <a:t> </a:t>
            </a:r>
            <a:r>
              <a:rPr lang="ca-ES" dirty="0" err="1"/>
              <a:t>level</a:t>
            </a:r>
            <a:r>
              <a:rPr lang="ca-ES" dirty="0"/>
              <a:t> </a:t>
            </a:r>
            <a:r>
              <a:rPr lang="ca-ES" dirty="0" err="1"/>
              <a:t>documentation</a:t>
            </a:r>
            <a:endParaRPr lang="ca-ES" dirty="0"/>
          </a:p>
          <a:p>
            <a:pPr lvl="1"/>
            <a:r>
              <a:rPr lang="ca-ES" dirty="0" err="1"/>
              <a:t>Detailed</a:t>
            </a:r>
            <a:r>
              <a:rPr lang="ca-ES" dirty="0"/>
              <a:t> </a:t>
            </a:r>
            <a:r>
              <a:rPr lang="ca-ES" dirty="0" err="1"/>
              <a:t>information</a:t>
            </a:r>
            <a:r>
              <a:rPr lang="ca-ES" dirty="0"/>
              <a:t> in </a:t>
            </a:r>
            <a:r>
              <a:rPr lang="ca-ES" dirty="0" err="1"/>
              <a:t>wiki</a:t>
            </a:r>
            <a:r>
              <a:rPr lang="ca-ES" dirty="0"/>
              <a:t> format </a:t>
            </a:r>
            <a:r>
              <a:rPr lang="ca-ES" dirty="0" err="1"/>
              <a:t>with</a:t>
            </a:r>
            <a:r>
              <a:rPr lang="ca-ES" dirty="0"/>
              <a:t>...</a:t>
            </a:r>
          </a:p>
          <a:p>
            <a:pPr lvl="2"/>
            <a:r>
              <a:rPr lang="ca-ES" dirty="0" err="1"/>
              <a:t>Formulas</a:t>
            </a:r>
            <a:endParaRPr lang="ca-ES" dirty="0"/>
          </a:p>
          <a:p>
            <a:pPr lvl="2"/>
            <a:r>
              <a:rPr lang="ca-ES" dirty="0" err="1"/>
              <a:t>Detailed</a:t>
            </a:r>
            <a:r>
              <a:rPr lang="ca-ES" dirty="0"/>
              <a:t> </a:t>
            </a:r>
            <a:r>
              <a:rPr lang="ca-ES" dirty="0" err="1"/>
              <a:t>descriptions</a:t>
            </a:r>
            <a:endParaRPr lang="ca-ES" dirty="0"/>
          </a:p>
          <a:p>
            <a:pPr lvl="2"/>
            <a:r>
              <a:rPr lang="ca-ES" dirty="0" err="1"/>
              <a:t>Connections</a:t>
            </a:r>
            <a:r>
              <a:rPr lang="ca-ES" dirty="0"/>
              <a:t> to </a:t>
            </a:r>
            <a:r>
              <a:rPr lang="ca-ES" dirty="0" err="1"/>
              <a:t>other</a:t>
            </a:r>
            <a:r>
              <a:rPr lang="ca-ES" dirty="0"/>
              <a:t> documents</a:t>
            </a:r>
          </a:p>
          <a:p>
            <a:pPr lvl="2"/>
            <a:r>
              <a:rPr lang="ca-ES" dirty="0" err="1"/>
              <a:t>Required</a:t>
            </a:r>
            <a:r>
              <a:rPr lang="ca-ES" dirty="0"/>
              <a:t> </a:t>
            </a:r>
            <a:r>
              <a:rPr lang="ca-ES" dirty="0" err="1"/>
              <a:t>changes</a:t>
            </a:r>
            <a:endParaRPr lang="ca-ES" dirty="0"/>
          </a:p>
          <a:p>
            <a:pPr lvl="2"/>
            <a:r>
              <a:rPr lang="ca-ES" dirty="0"/>
              <a:t>UI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gameplay</a:t>
            </a:r>
            <a:r>
              <a:rPr lang="ca-ES" dirty="0"/>
              <a:t> </a:t>
            </a:r>
            <a:r>
              <a:rPr lang="ca-ES" dirty="0" err="1"/>
              <a:t>implications</a:t>
            </a:r>
            <a:endParaRPr lang="ca-ES" dirty="0"/>
          </a:p>
          <a:p>
            <a:pPr lvl="2"/>
            <a:r>
              <a:rPr lang="ca-ES" dirty="0"/>
              <a:t>Data</a:t>
            </a:r>
          </a:p>
          <a:p>
            <a:pPr lvl="2"/>
            <a:r>
              <a:rPr lang="ca-ES" dirty="0"/>
              <a:t>Etc...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64EF7F-3C4E-20D7-CF31-06D173F7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079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920B0-80E3-D3D7-5910-3B8DA35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High</a:t>
            </a:r>
            <a:r>
              <a:rPr lang="ca-ES" dirty="0"/>
              <a:t> </a:t>
            </a:r>
            <a:r>
              <a:rPr lang="ca-ES" dirty="0" err="1"/>
              <a:t>level</a:t>
            </a:r>
            <a:r>
              <a:rPr lang="ca-ES" dirty="0"/>
              <a:t> documents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49EF64-054C-D8AF-DDD7-63C777CFD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For </a:t>
            </a:r>
            <a:r>
              <a:rPr lang="ca-ES" dirty="0" err="1"/>
              <a:t>everybody</a:t>
            </a:r>
            <a:r>
              <a:rPr lang="ca-ES" dirty="0"/>
              <a:t> to be </a:t>
            </a:r>
            <a:r>
              <a:rPr lang="ca-ES" dirty="0" err="1"/>
              <a:t>aligned</a:t>
            </a:r>
            <a:endParaRPr lang="ca-ES" dirty="0"/>
          </a:p>
          <a:p>
            <a:r>
              <a:rPr lang="ca-ES" dirty="0"/>
              <a:t>To </a:t>
            </a:r>
            <a:r>
              <a:rPr lang="ca-ES" dirty="0" err="1"/>
              <a:t>allow</a:t>
            </a:r>
            <a:r>
              <a:rPr lang="ca-ES" dirty="0"/>
              <a:t> </a:t>
            </a:r>
            <a:r>
              <a:rPr lang="ca-ES" dirty="0" err="1"/>
              <a:t>early</a:t>
            </a:r>
            <a:r>
              <a:rPr lang="ca-ES" dirty="0"/>
              <a:t> </a:t>
            </a:r>
            <a:r>
              <a:rPr lang="ca-ES" dirty="0" err="1"/>
              <a:t>rejection</a:t>
            </a:r>
            <a:r>
              <a:rPr lang="ca-ES" dirty="0"/>
              <a:t> </a:t>
            </a:r>
            <a:r>
              <a:rPr lang="ca-ES" dirty="0" err="1"/>
              <a:t>by</a:t>
            </a:r>
            <a:r>
              <a:rPr lang="ca-ES" dirty="0"/>
              <a:t> </a:t>
            </a:r>
            <a:r>
              <a:rPr lang="ca-ES" dirty="0" err="1"/>
              <a:t>other</a:t>
            </a:r>
            <a:r>
              <a:rPr lang="ca-ES" dirty="0"/>
              <a:t> </a:t>
            </a:r>
            <a:r>
              <a:rPr lang="ca-ES" dirty="0" err="1"/>
              <a:t>teams</a:t>
            </a:r>
            <a:endParaRPr lang="ca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408C8E-445E-5E51-4891-CDA48CCC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 descr="Imagen que contiene exterior, niña, persona, rosa&#10;&#10;Descripción generada automáticamente">
            <a:extLst>
              <a:ext uri="{FF2B5EF4-FFF2-40B4-BE49-F238E27FC236}">
                <a16:creationId xmlns:a16="http://schemas.microsoft.com/office/drawing/2014/main" id="{0A2DF09E-6455-1F4B-D20F-91C7365406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2" t="9931" r="13056" b="21250"/>
          <a:stretch/>
        </p:blipFill>
        <p:spPr>
          <a:xfrm>
            <a:off x="1876072" y="2400300"/>
            <a:ext cx="2000602" cy="4254501"/>
          </a:xfrm>
          <a:prstGeom prst="rect">
            <a:avLst/>
          </a:prstGeom>
        </p:spPr>
      </p:pic>
      <p:pic>
        <p:nvPicPr>
          <p:cNvPr id="8" name="Imagen 7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F0A76321-2449-CDCA-8C58-1554938D1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71" y="2400300"/>
            <a:ext cx="4763453" cy="29771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B5751AD-B7B9-8292-9543-8FA8E53B874D}"/>
              </a:ext>
            </a:extLst>
          </p:cNvPr>
          <p:cNvSpPr txBox="1"/>
          <p:nvPr/>
        </p:nvSpPr>
        <p:spPr>
          <a:xfrm>
            <a:off x="4090510" y="5442168"/>
            <a:ext cx="4682014" cy="66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Can I </a:t>
            </a:r>
            <a:r>
              <a:rPr lang="ca-ES" dirty="0" err="1"/>
              <a:t>add</a:t>
            </a:r>
            <a:r>
              <a:rPr lang="ca-ES" dirty="0"/>
              <a:t> </a:t>
            </a:r>
            <a:r>
              <a:rPr lang="ca-ES" dirty="0" err="1"/>
              <a:t>girls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</a:t>
            </a:r>
            <a:r>
              <a:rPr lang="ca-ES" dirty="0" err="1"/>
              <a:t>rollerblades</a:t>
            </a:r>
            <a:r>
              <a:rPr lang="ca-ES" dirty="0"/>
              <a:t> in </a:t>
            </a:r>
            <a:r>
              <a:rPr lang="ca-ES" dirty="0" err="1"/>
              <a:t>our</a:t>
            </a:r>
            <a:r>
              <a:rPr lang="ca-ES" dirty="0"/>
              <a:t> </a:t>
            </a:r>
            <a:r>
              <a:rPr lang="ca-ES" dirty="0" err="1"/>
              <a:t>farming</a:t>
            </a:r>
            <a:r>
              <a:rPr lang="ca-ES" dirty="0"/>
              <a:t> </a:t>
            </a:r>
            <a:r>
              <a:rPr lang="ca-ES" dirty="0" err="1"/>
              <a:t>simulator</a:t>
            </a:r>
            <a:r>
              <a:rPr lang="ca-ES" dirty="0"/>
              <a:t> to </a:t>
            </a:r>
            <a:r>
              <a:rPr lang="ca-ES" dirty="0" err="1"/>
              <a:t>assist</a:t>
            </a:r>
            <a:r>
              <a:rPr lang="ca-ES" dirty="0"/>
              <a:t> in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field</a:t>
            </a:r>
            <a:r>
              <a:rPr lang="ca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230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D1281-6D02-7F29-6B8F-0FBCFC14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Low</a:t>
            </a:r>
            <a:r>
              <a:rPr lang="ca-ES" dirty="0"/>
              <a:t> </a:t>
            </a:r>
            <a:r>
              <a:rPr lang="ca-ES" dirty="0" err="1"/>
              <a:t>level</a:t>
            </a:r>
            <a:r>
              <a:rPr lang="ca-ES" dirty="0"/>
              <a:t> documents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A355B0-C6A2-21D6-3F8A-AB8C2C302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Detailed</a:t>
            </a:r>
            <a:r>
              <a:rPr lang="ca-ES" dirty="0"/>
              <a:t> </a:t>
            </a:r>
            <a:r>
              <a:rPr lang="ca-ES" dirty="0" err="1"/>
              <a:t>explanation</a:t>
            </a:r>
            <a:r>
              <a:rPr lang="ca-ES" dirty="0"/>
              <a:t> to </a:t>
            </a:r>
            <a:r>
              <a:rPr lang="ca-ES" dirty="0" err="1"/>
              <a:t>allow</a:t>
            </a:r>
            <a:r>
              <a:rPr lang="ca-ES" dirty="0"/>
              <a:t> </a:t>
            </a:r>
            <a:r>
              <a:rPr lang="ca-ES" dirty="0" err="1"/>
              <a:t>implementation</a:t>
            </a:r>
            <a:endParaRPr lang="ca-ES" dirty="0"/>
          </a:p>
          <a:p>
            <a:r>
              <a:rPr lang="ca-ES" b="1" dirty="0" err="1"/>
              <a:t>The</a:t>
            </a:r>
            <a:r>
              <a:rPr lang="ca-ES" b="1" dirty="0"/>
              <a:t> </a:t>
            </a:r>
            <a:r>
              <a:rPr lang="ca-ES" b="1" dirty="0" err="1"/>
              <a:t>source</a:t>
            </a:r>
            <a:r>
              <a:rPr lang="ca-ES" b="1" dirty="0"/>
              <a:t> of </a:t>
            </a:r>
            <a:r>
              <a:rPr lang="ca-ES" b="1" dirty="0" err="1"/>
              <a:t>requirements</a:t>
            </a:r>
            <a:endParaRPr lang="ca-E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CB2B0E-DBD1-4C27-739D-476C6AD8D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 descr="Imagen que contiene exterior, niña, persona, rosa&#10;&#10;Descripción generada automáticamente">
            <a:extLst>
              <a:ext uri="{FF2B5EF4-FFF2-40B4-BE49-F238E27FC236}">
                <a16:creationId xmlns:a16="http://schemas.microsoft.com/office/drawing/2014/main" id="{5CE7A041-94EB-5BFE-8174-2B182E9434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2" t="9931" r="13056" b="21250"/>
          <a:stretch/>
        </p:blipFill>
        <p:spPr>
          <a:xfrm>
            <a:off x="1818922" y="2284412"/>
            <a:ext cx="2000602" cy="4254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3B87975-0AC1-766E-8774-36D89437E735}"/>
              </a:ext>
            </a:extLst>
          </p:cNvPr>
          <p:cNvSpPr txBox="1"/>
          <p:nvPr/>
        </p:nvSpPr>
        <p:spPr>
          <a:xfrm>
            <a:off x="4109356" y="2886075"/>
            <a:ext cx="47961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b="1" dirty="0" err="1"/>
              <a:t>Farm</a:t>
            </a:r>
            <a:r>
              <a:rPr lang="ca-ES" sz="1200" b="1" dirty="0"/>
              <a:t> </a:t>
            </a:r>
            <a:r>
              <a:rPr lang="ca-ES" sz="1200" b="1" dirty="0" err="1"/>
              <a:t>assitant</a:t>
            </a:r>
            <a:r>
              <a:rPr lang="ca-ES" sz="1200" dirty="0"/>
              <a:t>:</a:t>
            </a:r>
          </a:p>
          <a:p>
            <a:r>
              <a:rPr lang="ca-ES" sz="1200" b="1" dirty="0" err="1"/>
              <a:t>Walk</a:t>
            </a:r>
            <a:r>
              <a:rPr lang="ca-ES" sz="1200" b="1" dirty="0"/>
              <a:t> </a:t>
            </a:r>
            <a:r>
              <a:rPr lang="ca-ES" sz="1200" b="1" dirty="0" err="1"/>
              <a:t>speed</a:t>
            </a:r>
            <a:r>
              <a:rPr lang="ca-ES" sz="1200" dirty="0"/>
              <a:t>: fast (</a:t>
            </a:r>
            <a:r>
              <a:rPr lang="ca-ES" sz="1200" dirty="0" err="1"/>
              <a:t>wears</a:t>
            </a:r>
            <a:r>
              <a:rPr lang="ca-ES" sz="1200" dirty="0"/>
              <a:t> </a:t>
            </a:r>
            <a:r>
              <a:rPr lang="ca-ES" sz="1200" dirty="0" err="1"/>
              <a:t>rollerblades</a:t>
            </a:r>
            <a:r>
              <a:rPr lang="ca-ES" sz="1200" dirty="0"/>
              <a:t>)</a:t>
            </a:r>
          </a:p>
          <a:p>
            <a:r>
              <a:rPr lang="ca-ES" sz="1200" b="1" dirty="0"/>
              <a:t>Cost</a:t>
            </a:r>
            <a:r>
              <a:rPr lang="ca-ES" sz="1200" dirty="0"/>
              <a:t>: 100 </a:t>
            </a:r>
            <a:r>
              <a:rPr lang="ca-ES" sz="1200" dirty="0" err="1"/>
              <a:t>coins</a:t>
            </a:r>
            <a:r>
              <a:rPr lang="ca-ES" sz="1200" dirty="0"/>
              <a:t> per </a:t>
            </a:r>
            <a:r>
              <a:rPr lang="ca-ES" sz="1200" dirty="0" err="1"/>
              <a:t>task</a:t>
            </a:r>
            <a:endParaRPr lang="ca-ES" sz="1200" dirty="0"/>
          </a:p>
          <a:p>
            <a:r>
              <a:rPr lang="ca-ES" sz="1200" b="1" dirty="0" err="1"/>
              <a:t>Tasks</a:t>
            </a:r>
            <a:r>
              <a:rPr lang="ca-ES" sz="1200" dirty="0"/>
              <a:t>: </a:t>
            </a:r>
            <a:r>
              <a:rPr lang="ca-ES" sz="1200" dirty="0" err="1"/>
              <a:t>Trim</a:t>
            </a:r>
            <a:r>
              <a:rPr lang="ca-ES" sz="1200" dirty="0"/>
              <a:t> </a:t>
            </a:r>
            <a:r>
              <a:rPr lang="ca-ES" sz="1200" dirty="0" err="1"/>
              <a:t>trees</a:t>
            </a:r>
            <a:r>
              <a:rPr lang="ca-ES" sz="1200" dirty="0"/>
              <a:t>, </a:t>
            </a:r>
            <a:r>
              <a:rPr lang="ca-ES" sz="1200" dirty="0" err="1"/>
              <a:t>Plow</a:t>
            </a:r>
            <a:r>
              <a:rPr lang="ca-ES" sz="1200" dirty="0"/>
              <a:t> </a:t>
            </a:r>
            <a:r>
              <a:rPr lang="ca-ES" sz="1200" dirty="0" err="1"/>
              <a:t>fields</a:t>
            </a:r>
            <a:r>
              <a:rPr lang="ca-ES" sz="1200" dirty="0"/>
              <a:t>, </a:t>
            </a:r>
            <a:r>
              <a:rPr lang="ca-ES" sz="1200" dirty="0" err="1"/>
              <a:t>Collect</a:t>
            </a:r>
            <a:r>
              <a:rPr lang="ca-ES" sz="1200" dirty="0"/>
              <a:t> </a:t>
            </a:r>
            <a:r>
              <a:rPr lang="ca-ES" sz="1200" dirty="0" err="1"/>
              <a:t>resources</a:t>
            </a:r>
            <a:r>
              <a:rPr lang="ca-ES" sz="1200" dirty="0"/>
              <a:t>, </a:t>
            </a:r>
            <a:r>
              <a:rPr lang="ca-ES" sz="1200" dirty="0" err="1"/>
              <a:t>Shoo</a:t>
            </a:r>
            <a:r>
              <a:rPr lang="ca-ES" sz="1200" dirty="0"/>
              <a:t> </a:t>
            </a:r>
            <a:r>
              <a:rPr lang="ca-ES" sz="1200" dirty="0" err="1"/>
              <a:t>birds</a:t>
            </a:r>
            <a:r>
              <a:rPr lang="ca-ES" sz="1200" dirty="0"/>
              <a:t>.</a:t>
            </a:r>
          </a:p>
          <a:p>
            <a:r>
              <a:rPr lang="ca-ES" sz="1200" b="1" dirty="0"/>
              <a:t>Uses</a:t>
            </a:r>
            <a:r>
              <a:rPr lang="ca-ES" sz="1200" dirty="0"/>
              <a:t>: 3</a:t>
            </a:r>
          </a:p>
          <a:p>
            <a:r>
              <a:rPr lang="ca-ES" sz="1200" dirty="0" err="1"/>
              <a:t>Whenever</a:t>
            </a:r>
            <a:r>
              <a:rPr lang="ca-ES" sz="1200" dirty="0"/>
              <a:t> </a:t>
            </a:r>
            <a:r>
              <a:rPr lang="ca-ES" sz="1200" dirty="0" err="1"/>
              <a:t>the</a:t>
            </a:r>
            <a:r>
              <a:rPr lang="ca-ES" sz="1200" dirty="0"/>
              <a:t> </a:t>
            </a:r>
            <a:r>
              <a:rPr lang="ca-ES" sz="1200" dirty="0" err="1"/>
              <a:t>user</a:t>
            </a:r>
            <a:r>
              <a:rPr lang="ca-ES" sz="1200" dirty="0"/>
              <a:t> </a:t>
            </a:r>
            <a:r>
              <a:rPr lang="ca-ES" sz="1200" dirty="0" err="1"/>
              <a:t>decides</a:t>
            </a:r>
            <a:r>
              <a:rPr lang="ca-ES" sz="1200" dirty="0"/>
              <a:t> to </a:t>
            </a:r>
            <a:r>
              <a:rPr lang="ca-ES" sz="1200" dirty="0" err="1"/>
              <a:t>hire</a:t>
            </a:r>
            <a:r>
              <a:rPr lang="ca-ES" sz="1200" dirty="0"/>
              <a:t> </a:t>
            </a:r>
            <a:r>
              <a:rPr lang="ca-ES" sz="1200" dirty="0" err="1"/>
              <a:t>an</a:t>
            </a:r>
            <a:r>
              <a:rPr lang="ca-ES" sz="1200" dirty="0"/>
              <a:t> </a:t>
            </a:r>
            <a:r>
              <a:rPr lang="ca-ES" sz="1200" dirty="0" err="1"/>
              <a:t>assistant</a:t>
            </a:r>
            <a:r>
              <a:rPr lang="ca-ES" sz="1200" dirty="0"/>
              <a:t>, he/</a:t>
            </a:r>
            <a:r>
              <a:rPr lang="ca-ES" sz="1200" dirty="0" err="1"/>
              <a:t>she</a:t>
            </a:r>
            <a:r>
              <a:rPr lang="ca-ES" sz="1200" dirty="0"/>
              <a:t> </a:t>
            </a:r>
            <a:r>
              <a:rPr lang="ca-ES" sz="1200" dirty="0" err="1"/>
              <a:t>will</a:t>
            </a:r>
            <a:r>
              <a:rPr lang="ca-ES" sz="1200" dirty="0"/>
              <a:t> </a:t>
            </a:r>
            <a:r>
              <a:rPr lang="ca-ES" sz="1200" dirty="0" err="1"/>
              <a:t>join</a:t>
            </a:r>
            <a:r>
              <a:rPr lang="ca-ES" sz="1200" dirty="0"/>
              <a:t> </a:t>
            </a:r>
            <a:r>
              <a:rPr lang="ca-ES" sz="1200" dirty="0" err="1"/>
              <a:t>the</a:t>
            </a:r>
            <a:r>
              <a:rPr lang="ca-ES" sz="1200" dirty="0"/>
              <a:t> </a:t>
            </a:r>
            <a:r>
              <a:rPr lang="ca-ES" sz="1200" dirty="0" err="1"/>
              <a:t>farm</a:t>
            </a:r>
            <a:r>
              <a:rPr lang="ca-ES" sz="1200" dirty="0"/>
              <a:t> for </a:t>
            </a:r>
            <a:r>
              <a:rPr lang="ca-ES" sz="1200" dirty="0" err="1"/>
              <a:t>free</a:t>
            </a:r>
            <a:r>
              <a:rPr lang="ca-ES" sz="1200" dirty="0"/>
              <a:t>. </a:t>
            </a:r>
            <a:r>
              <a:rPr lang="ca-ES" sz="1200" dirty="0" err="1"/>
              <a:t>They</a:t>
            </a:r>
            <a:r>
              <a:rPr lang="ca-ES" sz="1200" dirty="0"/>
              <a:t> </a:t>
            </a:r>
            <a:r>
              <a:rPr lang="ca-ES" sz="1200" dirty="0" err="1"/>
              <a:t>will</a:t>
            </a:r>
            <a:r>
              <a:rPr lang="ca-ES" sz="1200" dirty="0"/>
              <a:t> </a:t>
            </a:r>
            <a:r>
              <a:rPr lang="ca-ES" sz="1200" dirty="0" err="1"/>
              <a:t>stay</a:t>
            </a:r>
            <a:r>
              <a:rPr lang="ca-ES" sz="1200" dirty="0"/>
              <a:t> </a:t>
            </a:r>
            <a:r>
              <a:rPr lang="ca-ES" sz="1200" dirty="0" err="1"/>
              <a:t>idle</a:t>
            </a:r>
            <a:r>
              <a:rPr lang="ca-ES" sz="1200" dirty="0"/>
              <a:t> </a:t>
            </a:r>
            <a:r>
              <a:rPr lang="ca-ES" sz="1200" dirty="0" err="1"/>
              <a:t>until</a:t>
            </a:r>
            <a:r>
              <a:rPr lang="ca-ES" sz="1200" dirty="0"/>
              <a:t> </a:t>
            </a:r>
            <a:r>
              <a:rPr lang="ca-ES" sz="1200" dirty="0" err="1"/>
              <a:t>assigned</a:t>
            </a:r>
            <a:r>
              <a:rPr lang="ca-ES" sz="1200" dirty="0"/>
              <a:t> </a:t>
            </a:r>
            <a:r>
              <a:rPr lang="ca-ES" sz="1200" dirty="0" err="1"/>
              <a:t>some</a:t>
            </a:r>
            <a:r>
              <a:rPr lang="ca-ES" sz="1200" dirty="0"/>
              <a:t> </a:t>
            </a:r>
            <a:r>
              <a:rPr lang="ca-ES" sz="1200" dirty="0" err="1"/>
              <a:t>task</a:t>
            </a:r>
            <a:r>
              <a:rPr lang="ca-ES" sz="1200" dirty="0"/>
              <a:t>. </a:t>
            </a:r>
            <a:r>
              <a:rPr lang="ca-ES" sz="1200" dirty="0" err="1"/>
              <a:t>They</a:t>
            </a:r>
            <a:r>
              <a:rPr lang="ca-ES" sz="1200" dirty="0"/>
              <a:t> </a:t>
            </a:r>
            <a:r>
              <a:rPr lang="ca-ES" sz="1200" dirty="0" err="1"/>
              <a:t>will</a:t>
            </a:r>
            <a:r>
              <a:rPr lang="ca-ES" sz="1200" dirty="0"/>
              <a:t> </a:t>
            </a:r>
            <a:r>
              <a:rPr lang="ca-ES" sz="1200" dirty="0" err="1"/>
              <a:t>then</a:t>
            </a:r>
            <a:r>
              <a:rPr lang="ca-ES" sz="1200" dirty="0"/>
              <a:t> get </a:t>
            </a:r>
            <a:r>
              <a:rPr lang="ca-ES" sz="1200" dirty="0" err="1"/>
              <a:t>the</a:t>
            </a:r>
            <a:r>
              <a:rPr lang="ca-ES" sz="1200" dirty="0"/>
              <a:t> </a:t>
            </a:r>
            <a:r>
              <a:rPr lang="ca-ES" sz="1200" dirty="0" err="1"/>
              <a:t>money</a:t>
            </a:r>
            <a:r>
              <a:rPr lang="ca-ES" sz="1200" dirty="0"/>
              <a:t> </a:t>
            </a:r>
            <a:r>
              <a:rPr lang="ca-ES" sz="1200" dirty="0" err="1"/>
              <a:t>and</a:t>
            </a:r>
            <a:r>
              <a:rPr lang="ca-ES" sz="1200" dirty="0"/>
              <a:t> </a:t>
            </a:r>
            <a:r>
              <a:rPr lang="ca-ES" sz="1200" dirty="0" err="1"/>
              <a:t>perform</a:t>
            </a:r>
            <a:r>
              <a:rPr lang="ca-ES" sz="1200" dirty="0"/>
              <a:t> </a:t>
            </a:r>
            <a:r>
              <a:rPr lang="ca-ES" sz="1200" dirty="0" err="1"/>
              <a:t>the</a:t>
            </a:r>
            <a:r>
              <a:rPr lang="ca-ES" sz="1200" dirty="0"/>
              <a:t> </a:t>
            </a:r>
            <a:r>
              <a:rPr lang="ca-ES" sz="1200" dirty="0" err="1"/>
              <a:t>task</a:t>
            </a:r>
            <a:r>
              <a:rPr lang="ca-ES" sz="1200" dirty="0"/>
              <a:t>. </a:t>
            </a:r>
            <a:r>
              <a:rPr lang="ca-ES" sz="1200" dirty="0" err="1"/>
              <a:t>If</a:t>
            </a:r>
            <a:r>
              <a:rPr lang="ca-ES" sz="1200" dirty="0"/>
              <a:t> </a:t>
            </a:r>
            <a:r>
              <a:rPr lang="ca-ES" sz="1200" dirty="0" err="1"/>
              <a:t>they</a:t>
            </a:r>
            <a:r>
              <a:rPr lang="ca-ES" sz="1200" dirty="0"/>
              <a:t> </a:t>
            </a:r>
            <a:r>
              <a:rPr lang="ca-ES" sz="1200" dirty="0" err="1"/>
              <a:t>can’t</a:t>
            </a:r>
            <a:r>
              <a:rPr lang="ca-ES" sz="1200" dirty="0"/>
              <a:t> </a:t>
            </a:r>
            <a:r>
              <a:rPr lang="ca-ES" sz="1200" dirty="0" err="1"/>
              <a:t>perform</a:t>
            </a:r>
            <a:r>
              <a:rPr lang="ca-ES" sz="1200" dirty="0"/>
              <a:t> </a:t>
            </a:r>
            <a:r>
              <a:rPr lang="ca-ES" sz="1200" dirty="0" err="1"/>
              <a:t>the</a:t>
            </a:r>
            <a:r>
              <a:rPr lang="ca-ES" sz="1200" dirty="0"/>
              <a:t> </a:t>
            </a:r>
            <a:r>
              <a:rPr lang="ca-ES" sz="1200" dirty="0" err="1"/>
              <a:t>task</a:t>
            </a:r>
            <a:r>
              <a:rPr lang="ca-ES" sz="1200" dirty="0"/>
              <a:t>, </a:t>
            </a:r>
            <a:r>
              <a:rPr lang="ca-ES" sz="1200" dirty="0" err="1"/>
              <a:t>money</a:t>
            </a:r>
            <a:r>
              <a:rPr lang="ca-ES" sz="1200" dirty="0"/>
              <a:t> </a:t>
            </a:r>
            <a:r>
              <a:rPr lang="ca-ES" sz="1200" dirty="0" err="1"/>
              <a:t>will</a:t>
            </a:r>
            <a:r>
              <a:rPr lang="ca-ES" sz="1200" dirty="0"/>
              <a:t> be </a:t>
            </a:r>
            <a:r>
              <a:rPr lang="ca-ES" sz="1200" dirty="0" err="1"/>
              <a:t>refunded</a:t>
            </a:r>
            <a:r>
              <a:rPr lang="ca-ES" sz="1200" dirty="0"/>
              <a:t>.</a:t>
            </a:r>
          </a:p>
          <a:p>
            <a:r>
              <a:rPr lang="ca-ES" sz="1200" dirty="0"/>
              <a:t>No animal can </a:t>
            </a:r>
            <a:r>
              <a:rPr lang="ca-ES" sz="1200" dirty="0" err="1"/>
              <a:t>scare</a:t>
            </a:r>
            <a:r>
              <a:rPr lang="ca-ES" sz="1200" dirty="0"/>
              <a:t> </a:t>
            </a:r>
            <a:r>
              <a:rPr lang="ca-ES" sz="1200" dirty="0" err="1"/>
              <a:t>them</a:t>
            </a:r>
            <a:r>
              <a:rPr lang="ca-ES" sz="1200" dirty="0"/>
              <a:t>.</a:t>
            </a:r>
          </a:p>
          <a:p>
            <a:r>
              <a:rPr lang="ca-ES" sz="1200" dirty="0" err="1"/>
              <a:t>They</a:t>
            </a:r>
            <a:r>
              <a:rPr lang="ca-ES" sz="1200" dirty="0"/>
              <a:t> </a:t>
            </a:r>
            <a:r>
              <a:rPr lang="ca-ES" sz="1200" dirty="0" err="1"/>
              <a:t>cannot</a:t>
            </a:r>
            <a:r>
              <a:rPr lang="ca-ES" sz="1200" dirty="0"/>
              <a:t> </a:t>
            </a:r>
            <a:r>
              <a:rPr lang="ca-ES" sz="1200" dirty="0" err="1"/>
              <a:t>flee</a:t>
            </a:r>
            <a:r>
              <a:rPr lang="ca-ES" sz="1200" dirty="0"/>
              <a:t> </a:t>
            </a:r>
            <a:r>
              <a:rPr lang="ca-ES" sz="1200" dirty="0" err="1"/>
              <a:t>the</a:t>
            </a:r>
            <a:r>
              <a:rPr lang="ca-ES" sz="1200" dirty="0"/>
              <a:t> </a:t>
            </a:r>
            <a:r>
              <a:rPr lang="ca-ES" sz="1200" dirty="0" err="1"/>
              <a:t>farm</a:t>
            </a:r>
            <a:r>
              <a:rPr lang="ca-ES" sz="1200" dirty="0"/>
              <a:t>.</a:t>
            </a:r>
          </a:p>
          <a:p>
            <a:r>
              <a:rPr lang="ca-ES" sz="1200" dirty="0" err="1"/>
              <a:t>Clothing</a:t>
            </a:r>
            <a:r>
              <a:rPr lang="ca-ES" sz="1200" dirty="0"/>
              <a:t> </a:t>
            </a:r>
            <a:r>
              <a:rPr lang="ca-ES" sz="1200" dirty="0" err="1"/>
              <a:t>not</a:t>
            </a:r>
            <a:r>
              <a:rPr lang="ca-ES" sz="1200" dirty="0"/>
              <a:t> </a:t>
            </a:r>
            <a:r>
              <a:rPr lang="ca-ES" sz="1200" dirty="0" err="1"/>
              <a:t>configurable</a:t>
            </a:r>
            <a:r>
              <a:rPr lang="ca-ES" sz="1200" dirty="0"/>
              <a:t>, </a:t>
            </a:r>
            <a:r>
              <a:rPr lang="ca-ES" sz="1200" dirty="0" err="1"/>
              <a:t>not</a:t>
            </a:r>
            <a:r>
              <a:rPr lang="ca-ES" sz="1200" dirty="0"/>
              <a:t> </a:t>
            </a:r>
            <a:r>
              <a:rPr lang="ca-ES" sz="1200" dirty="0" err="1"/>
              <a:t>removable</a:t>
            </a:r>
            <a:r>
              <a:rPr lang="ca-ES" sz="1200" dirty="0"/>
              <a:t>.</a:t>
            </a:r>
          </a:p>
          <a:p>
            <a:r>
              <a:rPr lang="ca-ES" sz="1200" dirty="0" err="1"/>
              <a:t>After</a:t>
            </a:r>
            <a:r>
              <a:rPr lang="ca-ES" sz="1200" dirty="0"/>
              <a:t> </a:t>
            </a:r>
            <a:r>
              <a:rPr lang="ca-ES" sz="1200" dirty="0" err="1"/>
              <a:t>performing</a:t>
            </a:r>
            <a:r>
              <a:rPr lang="ca-ES" sz="1200" dirty="0"/>
              <a:t> all </a:t>
            </a:r>
            <a:r>
              <a:rPr lang="ca-ES" sz="1200" dirty="0" err="1"/>
              <a:t>tasks</a:t>
            </a:r>
            <a:r>
              <a:rPr lang="ca-ES" sz="1200" dirty="0"/>
              <a:t>, </a:t>
            </a:r>
            <a:r>
              <a:rPr lang="ca-ES" sz="1200" dirty="0" err="1"/>
              <a:t>she</a:t>
            </a:r>
            <a:r>
              <a:rPr lang="ca-ES" sz="1200" dirty="0"/>
              <a:t> </a:t>
            </a:r>
            <a:r>
              <a:rPr lang="ca-ES" sz="1200" dirty="0" err="1"/>
              <a:t>will</a:t>
            </a:r>
            <a:r>
              <a:rPr lang="ca-ES" sz="1200" dirty="0"/>
              <a:t> </a:t>
            </a:r>
            <a:r>
              <a:rPr lang="ca-ES" sz="1200" dirty="0" err="1"/>
              <a:t>go</a:t>
            </a:r>
            <a:r>
              <a:rPr lang="ca-ES" sz="1200" dirty="0"/>
              <a:t> </a:t>
            </a:r>
            <a:r>
              <a:rPr lang="ca-ES" sz="1200" dirty="0" err="1"/>
              <a:t>back</a:t>
            </a:r>
            <a:r>
              <a:rPr lang="ca-ES" sz="1200" dirty="0"/>
              <a:t> to be </a:t>
            </a:r>
            <a:r>
              <a:rPr lang="ca-ES" sz="1200" dirty="0" err="1"/>
              <a:t>available</a:t>
            </a:r>
            <a:r>
              <a:rPr lang="ca-ES" sz="1200" dirty="0"/>
              <a:t> for </a:t>
            </a:r>
            <a:r>
              <a:rPr lang="ca-ES" sz="1200" dirty="0" err="1"/>
              <a:t>hire</a:t>
            </a:r>
            <a:r>
              <a:rPr lang="ca-ES" sz="1200" dirty="0"/>
              <a:t> in </a:t>
            </a:r>
            <a:r>
              <a:rPr lang="ca-ES" sz="1200" dirty="0" err="1"/>
              <a:t>the</a:t>
            </a:r>
            <a:r>
              <a:rPr lang="ca-ES" sz="1200" dirty="0"/>
              <a:t> </a:t>
            </a:r>
            <a:r>
              <a:rPr lang="ca-ES" sz="1200" dirty="0" err="1"/>
              <a:t>shop</a:t>
            </a:r>
            <a:r>
              <a:rPr lang="ca-ES" sz="1200" dirty="0"/>
              <a:t> </a:t>
            </a:r>
            <a:r>
              <a:rPr lang="ca-ES" sz="1200" dirty="0" err="1"/>
              <a:t>section</a:t>
            </a:r>
            <a:r>
              <a:rPr lang="ca-ES" sz="1200" dirty="0"/>
              <a:t> of </a:t>
            </a:r>
            <a:r>
              <a:rPr lang="ca-ES" sz="1200" dirty="0" err="1"/>
              <a:t>the</a:t>
            </a:r>
            <a:r>
              <a:rPr lang="ca-ES" sz="1200" dirty="0"/>
              <a:t> game.</a:t>
            </a:r>
          </a:p>
          <a:p>
            <a:r>
              <a:rPr lang="ca-ES" sz="1200" dirty="0" err="1"/>
              <a:t>The</a:t>
            </a:r>
            <a:r>
              <a:rPr lang="ca-ES" sz="1200" dirty="0"/>
              <a:t> </a:t>
            </a:r>
            <a:r>
              <a:rPr lang="ca-ES" sz="1200" dirty="0" err="1"/>
              <a:t>user</a:t>
            </a:r>
            <a:r>
              <a:rPr lang="ca-ES" sz="1200" dirty="0"/>
              <a:t> </a:t>
            </a:r>
            <a:r>
              <a:rPr lang="ca-ES" sz="1200" dirty="0" err="1"/>
              <a:t>may</a:t>
            </a:r>
            <a:r>
              <a:rPr lang="ca-ES" sz="1200" dirty="0"/>
              <a:t> </a:t>
            </a:r>
            <a:r>
              <a:rPr lang="ca-ES" sz="1200" dirty="0" err="1"/>
              <a:t>need</a:t>
            </a:r>
            <a:r>
              <a:rPr lang="ca-ES" sz="1200" dirty="0"/>
              <a:t> to </a:t>
            </a:r>
            <a:r>
              <a:rPr lang="ca-ES" sz="1200" dirty="0" err="1"/>
              <a:t>pay</a:t>
            </a:r>
            <a:r>
              <a:rPr lang="ca-ES" sz="1200" dirty="0"/>
              <a:t> a </a:t>
            </a:r>
            <a:r>
              <a:rPr lang="ca-ES" sz="1200" dirty="0" err="1"/>
              <a:t>fee</a:t>
            </a:r>
            <a:r>
              <a:rPr lang="ca-ES" sz="1200" dirty="0"/>
              <a:t> to </a:t>
            </a:r>
            <a:r>
              <a:rPr lang="ca-ES" sz="1200" dirty="0" err="1"/>
              <a:t>hire</a:t>
            </a:r>
            <a:r>
              <a:rPr lang="ca-ES" sz="1200" dirty="0"/>
              <a:t> </a:t>
            </a:r>
            <a:r>
              <a:rPr lang="ca-ES" sz="1200" dirty="0" err="1"/>
              <a:t>them</a:t>
            </a:r>
            <a:r>
              <a:rPr lang="ca-ES" sz="1200" dirty="0"/>
              <a:t> in </a:t>
            </a:r>
            <a:r>
              <a:rPr lang="ca-ES" sz="1200" dirty="0" err="1"/>
              <a:t>Hard</a:t>
            </a:r>
            <a:r>
              <a:rPr lang="ca-ES" sz="1200" dirty="0"/>
              <a:t> </a:t>
            </a:r>
            <a:r>
              <a:rPr lang="ca-ES" sz="1200" dirty="0" err="1"/>
              <a:t>currency</a:t>
            </a:r>
            <a:r>
              <a:rPr lang="ca-ES" sz="1200" dirty="0"/>
              <a:t>.</a:t>
            </a:r>
          </a:p>
          <a:p>
            <a:r>
              <a:rPr lang="ca-ES" sz="1200" dirty="0"/>
              <a:t>...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4265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3EE49-3090-2E0D-2B07-63EFC4FF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Requirements</a:t>
            </a:r>
            <a:r>
              <a:rPr lang="ca-ES" dirty="0"/>
              <a:t> </a:t>
            </a:r>
            <a:r>
              <a:rPr lang="ca-ES" dirty="0" err="1"/>
              <a:t>time</a:t>
            </a:r>
            <a:r>
              <a:rPr lang="ca-ES" dirty="0"/>
              <a:t>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E9D389-7E40-3CB3-4FDE-1FE0D5A0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Once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technical</a:t>
            </a:r>
            <a:r>
              <a:rPr lang="ca-ES" dirty="0"/>
              <a:t> </a:t>
            </a:r>
            <a:r>
              <a:rPr lang="ca-ES" dirty="0" err="1"/>
              <a:t>team</a:t>
            </a:r>
            <a:r>
              <a:rPr lang="ca-ES" dirty="0"/>
              <a:t> </a:t>
            </a:r>
            <a:r>
              <a:rPr lang="ca-ES" dirty="0" err="1"/>
              <a:t>receives</a:t>
            </a:r>
            <a:r>
              <a:rPr lang="ca-ES" dirty="0"/>
              <a:t> a document, </a:t>
            </a:r>
            <a:r>
              <a:rPr lang="ca-ES" dirty="0" err="1"/>
              <a:t>it</a:t>
            </a:r>
            <a:r>
              <a:rPr lang="ca-ES" dirty="0"/>
              <a:t> </a:t>
            </a:r>
            <a:r>
              <a:rPr lang="ca-ES" dirty="0" err="1"/>
              <a:t>needs</a:t>
            </a:r>
            <a:r>
              <a:rPr lang="ca-ES" dirty="0"/>
              <a:t> to be </a:t>
            </a:r>
            <a:r>
              <a:rPr lang="ca-ES" dirty="0" err="1"/>
              <a:t>studied</a:t>
            </a:r>
            <a:r>
              <a:rPr lang="ca-ES" dirty="0"/>
              <a:t>. </a:t>
            </a:r>
            <a:r>
              <a:rPr lang="ca-ES" i="1" dirty="0" err="1"/>
              <a:t>Usually</a:t>
            </a:r>
            <a:r>
              <a:rPr lang="ca-ES" i="1" dirty="0"/>
              <a:t> </a:t>
            </a:r>
            <a:r>
              <a:rPr lang="ca-ES" i="1" dirty="0" err="1"/>
              <a:t>the</a:t>
            </a:r>
            <a:r>
              <a:rPr lang="ca-ES" i="1" dirty="0"/>
              <a:t> </a:t>
            </a:r>
            <a:r>
              <a:rPr lang="ca-ES" i="1" dirty="0" err="1"/>
              <a:t>lead</a:t>
            </a:r>
            <a:r>
              <a:rPr lang="ca-ES" i="1" dirty="0"/>
              <a:t> </a:t>
            </a:r>
            <a:r>
              <a:rPr lang="ca-ES" i="1" dirty="0" err="1"/>
              <a:t>engineer</a:t>
            </a:r>
            <a:r>
              <a:rPr lang="ca-ES" i="1" dirty="0"/>
              <a:t> goes </a:t>
            </a:r>
            <a:r>
              <a:rPr lang="ca-ES" i="1" dirty="0" err="1"/>
              <a:t>through</a:t>
            </a:r>
            <a:r>
              <a:rPr lang="ca-ES" i="1" dirty="0"/>
              <a:t> </a:t>
            </a:r>
            <a:r>
              <a:rPr lang="ca-ES" i="1" dirty="0" err="1"/>
              <a:t>it</a:t>
            </a:r>
            <a:r>
              <a:rPr lang="ca-ES" i="1" dirty="0"/>
              <a:t> </a:t>
            </a:r>
            <a:r>
              <a:rPr lang="ca-ES" i="1" dirty="0" err="1"/>
              <a:t>first</a:t>
            </a:r>
            <a:r>
              <a:rPr lang="ca-ES" i="1" dirty="0"/>
              <a:t>.</a:t>
            </a:r>
          </a:p>
          <a:p>
            <a:r>
              <a:rPr lang="ca-ES" dirty="0"/>
              <a:t>For </a:t>
            </a:r>
            <a:r>
              <a:rPr lang="ca-ES" dirty="0" err="1"/>
              <a:t>feasability</a:t>
            </a:r>
            <a:endParaRPr lang="ca-ES" dirty="0"/>
          </a:p>
          <a:p>
            <a:pPr lvl="1"/>
            <a:r>
              <a:rPr lang="ca-ES" dirty="0" err="1"/>
              <a:t>If</a:t>
            </a:r>
            <a:r>
              <a:rPr lang="ca-ES" dirty="0"/>
              <a:t> </a:t>
            </a:r>
            <a:r>
              <a:rPr lang="ca-ES" dirty="0" err="1"/>
              <a:t>not</a:t>
            </a:r>
            <a:r>
              <a:rPr lang="ca-ES" dirty="0"/>
              <a:t> </a:t>
            </a:r>
            <a:r>
              <a:rPr lang="ca-ES" dirty="0" err="1"/>
              <a:t>feasable</a:t>
            </a:r>
            <a:r>
              <a:rPr lang="ca-ES" dirty="0"/>
              <a:t>, </a:t>
            </a:r>
            <a:r>
              <a:rPr lang="ca-ES" dirty="0" err="1"/>
              <a:t>usually</a:t>
            </a:r>
            <a:r>
              <a:rPr lang="ca-ES" dirty="0"/>
              <a:t> </a:t>
            </a:r>
            <a:r>
              <a:rPr lang="ca-ES" dirty="0" err="1"/>
              <a:t>changes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requested</a:t>
            </a:r>
            <a:endParaRPr lang="ca-ES" dirty="0"/>
          </a:p>
          <a:p>
            <a:r>
              <a:rPr lang="ca-ES" dirty="0"/>
              <a:t>For </a:t>
            </a:r>
            <a:r>
              <a:rPr lang="ca-ES" dirty="0" err="1"/>
              <a:t>time</a:t>
            </a:r>
            <a:r>
              <a:rPr lang="ca-ES" dirty="0"/>
              <a:t> </a:t>
            </a:r>
            <a:r>
              <a:rPr lang="ca-ES" dirty="0" err="1"/>
              <a:t>constraints</a:t>
            </a:r>
            <a:endParaRPr lang="ca-ES" dirty="0"/>
          </a:p>
          <a:p>
            <a:pPr lvl="1"/>
            <a:r>
              <a:rPr lang="ca-ES" dirty="0"/>
              <a:t>Can </a:t>
            </a:r>
            <a:r>
              <a:rPr lang="ca-ES" dirty="0" err="1"/>
              <a:t>it</a:t>
            </a:r>
            <a:r>
              <a:rPr lang="ca-ES" dirty="0"/>
              <a:t> be </a:t>
            </a:r>
            <a:r>
              <a:rPr lang="ca-ES" dirty="0" err="1"/>
              <a:t>done</a:t>
            </a:r>
            <a:r>
              <a:rPr lang="ca-ES" dirty="0"/>
              <a:t> </a:t>
            </a:r>
            <a:r>
              <a:rPr lang="ca-ES" dirty="0" err="1"/>
              <a:t>under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project</a:t>
            </a:r>
            <a:r>
              <a:rPr lang="ca-ES" dirty="0"/>
              <a:t> dates?</a:t>
            </a:r>
          </a:p>
          <a:p>
            <a:r>
              <a:rPr lang="ca-ES" dirty="0"/>
              <a:t>For Compatibility</a:t>
            </a:r>
          </a:p>
          <a:p>
            <a:pPr lvl="1"/>
            <a:r>
              <a:rPr lang="ca-ES" dirty="0"/>
              <a:t>Is </a:t>
            </a:r>
            <a:r>
              <a:rPr lang="ca-ES" dirty="0" err="1"/>
              <a:t>this</a:t>
            </a:r>
            <a:r>
              <a:rPr lang="ca-ES" dirty="0"/>
              <a:t> </a:t>
            </a:r>
            <a:r>
              <a:rPr lang="ca-ES" dirty="0" err="1"/>
              <a:t>feature</a:t>
            </a:r>
            <a:r>
              <a:rPr lang="ca-ES" dirty="0"/>
              <a:t>/document compatible </a:t>
            </a:r>
            <a:r>
              <a:rPr lang="ca-ES" dirty="0" err="1"/>
              <a:t>with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rest of </a:t>
            </a:r>
            <a:r>
              <a:rPr lang="ca-ES" dirty="0" err="1"/>
              <a:t>features</a:t>
            </a:r>
            <a:r>
              <a:rPr lang="ca-ES" dirty="0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26493F-404B-3510-4BC2-FC5E719E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F196-B089-45AB-9483-CE808F3C185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200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2212</TotalTime>
  <Words>898</Words>
  <Application>Microsoft Office PowerPoint</Application>
  <PresentationFormat>Presentació en pantalla (4:3)</PresentationFormat>
  <Paragraphs>153</Paragraphs>
  <Slides>22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4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Mynerve</vt:lpstr>
      <vt:lpstr>Office Theme</vt:lpstr>
      <vt:lpstr>Requirement Engineering in Games</vt:lpstr>
      <vt:lpstr>Videogames...</vt:lpstr>
      <vt:lpstr>People, the source of requirements</vt:lpstr>
      <vt:lpstr>People, the source of chaos</vt:lpstr>
      <vt:lpstr>Documentation</vt:lpstr>
      <vt:lpstr>Documentation Levels</vt:lpstr>
      <vt:lpstr>High level documents</vt:lpstr>
      <vt:lpstr>Low level documents</vt:lpstr>
      <vt:lpstr>Requirements time!</vt:lpstr>
      <vt:lpstr>Kick-off meetings and discussions</vt:lpstr>
      <vt:lpstr>Requirements time!</vt:lpstr>
      <vt:lpstr>Creating the game</vt:lpstr>
      <vt:lpstr>Updating the game</vt:lpstr>
      <vt:lpstr>Updating the game</vt:lpstr>
      <vt:lpstr>The Analysis</vt:lpstr>
      <vt:lpstr>Requirements (informal)</vt:lpstr>
      <vt:lpstr>The Diagram</vt:lpstr>
      <vt:lpstr>The code</vt:lpstr>
      <vt:lpstr>Final design and implementation</vt:lpstr>
      <vt:lpstr>The importance of engineering</vt:lpstr>
      <vt:lpstr>References</vt:lpstr>
      <vt:lpstr>Requirement Engineering in Games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Videojuegos</dc:title>
  <dc:creator>Manuel Rello</dc:creator>
  <cp:lastModifiedBy>Manuel Rello</cp:lastModifiedBy>
  <cp:revision>235</cp:revision>
  <dcterms:created xsi:type="dcterms:W3CDTF">2019-02-06T09:17:33Z</dcterms:created>
  <dcterms:modified xsi:type="dcterms:W3CDTF">2023-11-09T09:27:33Z</dcterms:modified>
</cp:coreProperties>
</file>